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76" r:id="rId6"/>
    <p:sldId id="264" r:id="rId7"/>
    <p:sldId id="265" r:id="rId8"/>
    <p:sldId id="286" r:id="rId9"/>
    <p:sldId id="285" r:id="rId10"/>
    <p:sldId id="288" r:id="rId11"/>
    <p:sldId id="277" r:id="rId12"/>
    <p:sldId id="287" r:id="rId13"/>
    <p:sldId id="266" r:id="rId14"/>
    <p:sldId id="278" r:id="rId15"/>
    <p:sldId id="279" r:id="rId16"/>
    <p:sldId id="283" r:id="rId17"/>
    <p:sldId id="284" r:id="rId18"/>
    <p:sldId id="289" r:id="rId19"/>
    <p:sldId id="281" r:id="rId20"/>
    <p:sldId id="282" r:id="rId21"/>
    <p:sldId id="275" r:id="rId22"/>
    <p:sldId id="274"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1pPr>
    <a:lvl2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2pPr>
    <a:lvl3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3pPr>
    <a:lvl4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4pPr>
    <a:lvl5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5pPr>
    <a:lvl6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6pPr>
    <a:lvl7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7pPr>
    <a:lvl8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8pPr>
    <a:lvl9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D3E7"/>
          </a:solidFill>
        </a:fill>
      </a:tcStyle>
    </a:wholeTbl>
    <a:band2H>
      <a:tcTxStyle/>
      <a:tcStyle>
        <a:tcBdr/>
        <a:fill>
          <a:solidFill>
            <a:srgbClr val="E7EAF3"/>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FDACA"/>
          </a:solidFill>
        </a:fill>
      </a:tcStyle>
    </a:wholeTbl>
    <a:band2H>
      <a:tcTxStyle/>
      <a:tcStyle>
        <a:tcBdr/>
        <a:fill>
          <a:solidFill>
            <a:srgbClr val="E8EDE7"/>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4CCE9"/>
          </a:solidFill>
        </a:fill>
      </a:tcStyle>
    </a:wholeTbl>
    <a:band2H>
      <a:tcTxStyle/>
      <a:tcStyle>
        <a:tcBdr/>
        <a:fill>
          <a:solidFill>
            <a:srgbClr val="F2E7F4"/>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7150" autoAdjust="0"/>
  </p:normalViewPr>
  <p:slideViewPr>
    <p:cSldViewPr snapToGrid="0">
      <p:cViewPr varScale="1">
        <p:scale>
          <a:sx n="62" d="100"/>
          <a:sy n="62" d="100"/>
        </p:scale>
        <p:origin x="226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80262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lang="en-US" sz="2200" b="0" i="0" dirty="0">
                <a:effectLst/>
                <a:latin typeface="+mj-lt"/>
                <a:ea typeface="+mj-ea"/>
                <a:cs typeface="+mj-cs"/>
                <a:sym typeface="Helvetica Neue"/>
              </a:rPr>
              <a:t>Where x is the position of the quadcopter, g is the acceleration from gravity, FD is the drag force, and TB is the thrust vector in the body frame.</a:t>
            </a:r>
          </a:p>
          <a:p>
            <a:endParaRPr lang="en-US" sz="2200" b="0" i="0" dirty="0">
              <a:effectLst/>
              <a:latin typeface="+mj-lt"/>
              <a:ea typeface="+mj-ea"/>
              <a:cs typeface="+mj-cs"/>
              <a:sym typeface="Helvetica Neue"/>
            </a:endParaRPr>
          </a:p>
          <a:p>
            <a:r>
              <a:rPr lang="en-US" sz="2200" b="0" i="0" dirty="0">
                <a:effectLst/>
                <a:latin typeface="+mj-lt"/>
                <a:ea typeface="+mj-ea"/>
                <a:cs typeface="+mj-cs"/>
                <a:sym typeface="Helvetica Neue"/>
              </a:rPr>
              <a:t>Where w is the angular velocity vector, I is the moment of inertia, and is a vector of external torques. To obtain I, the quadcopter is modeled as two thin uniform rods crossed at the origin with a point mass (motor) at the end of each rod.</a:t>
            </a:r>
          </a:p>
          <a:p>
            <a:endParaRPr lang="en-US" sz="2200" b="0" i="0" dirty="0">
              <a:effectLst/>
              <a:latin typeface="+mj-lt"/>
              <a:ea typeface="+mj-ea"/>
              <a:cs typeface="+mj-cs"/>
              <a:sym typeface="Helvetica Neue"/>
            </a:endParaRPr>
          </a:p>
          <a:p>
            <a:br>
              <a:rPr lang="en-US" dirty="0"/>
            </a:br>
            <a:endParaRPr dirty="0"/>
          </a:p>
        </p:txBody>
      </p:sp>
    </p:spTree>
    <p:extLst>
      <p:ext uri="{BB962C8B-B14F-4D97-AF65-F5344CB8AC3E}">
        <p14:creationId xmlns:p14="http://schemas.microsoft.com/office/powerpoint/2010/main" val="184107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lang="en-US" sz="2200" dirty="0">
                <a:effectLst/>
                <a:latin typeface="+mj-lt"/>
                <a:ea typeface="+mj-ea"/>
                <a:cs typeface="+mj-cs"/>
                <a:sym typeface="Helvetica Neue"/>
              </a:rPr>
              <a:t>Drones use rotors for propulsion and control. Spinning blades push air down.</a:t>
            </a:r>
          </a:p>
          <a:p>
            <a:r>
              <a:rPr lang="en-US" sz="2200" dirty="0">
                <a:effectLst/>
                <a:latin typeface="+mj-lt"/>
                <a:ea typeface="+mj-ea"/>
                <a:cs typeface="+mj-cs"/>
                <a:sym typeface="Helvetica Neue"/>
              </a:rPr>
              <a:t>All forces come in pairs, which means that as the rotor pushes down on the air, the air pushes up on the rotor. This is the basic idea behind lift, which comes down to controlling the upward and downward force.   The faster the rotors spin, the greater the lift, and vice-versa.</a:t>
            </a:r>
          </a:p>
          <a:p>
            <a:endParaRPr lang="en-US" sz="2200" dirty="0">
              <a:effectLst/>
              <a:latin typeface="+mj-lt"/>
              <a:ea typeface="+mj-ea"/>
              <a:cs typeface="+mj-cs"/>
              <a:sym typeface="Helvetica Neue"/>
            </a:endParaRPr>
          </a:p>
          <a:p>
            <a:r>
              <a:rPr lang="en-US" sz="2200" dirty="0">
                <a:effectLst/>
                <a:latin typeface="+mj-lt"/>
                <a:ea typeface="+mj-ea"/>
                <a:cs typeface="+mj-cs"/>
                <a:sym typeface="Helvetica Neue"/>
              </a:rPr>
              <a:t>Vertical Motion:</a:t>
            </a:r>
            <a:r>
              <a:rPr lang="en-US" sz="2200" baseline="0" dirty="0">
                <a:effectLst/>
                <a:latin typeface="+mj-lt"/>
                <a:ea typeface="+mj-ea"/>
                <a:cs typeface="+mj-cs"/>
                <a:sym typeface="Helvetica Neue"/>
              </a:rPr>
              <a:t> </a:t>
            </a:r>
            <a:r>
              <a:rPr lang="en-US" sz="2200" dirty="0">
                <a:effectLst/>
                <a:latin typeface="+mj-lt"/>
                <a:ea typeface="+mj-ea"/>
                <a:cs typeface="+mj-cs"/>
                <a:sym typeface="Helvetica Neue"/>
              </a:rPr>
              <a:t>drone can do three things in the vertical plane: </a:t>
            </a:r>
          </a:p>
          <a:p>
            <a:endParaRPr lang="en-US" sz="2200" dirty="0">
              <a:effectLst/>
              <a:latin typeface="+mj-lt"/>
              <a:ea typeface="+mj-ea"/>
              <a:cs typeface="+mj-cs"/>
              <a:sym typeface="Helvetica Neue"/>
            </a:endParaRPr>
          </a:p>
          <a:p>
            <a:pPr marL="342900" indent="-342900">
              <a:buFont typeface="Arial" panose="020B0604020202020204" pitchFamily="34" charset="0"/>
              <a:buChar char="•"/>
            </a:pPr>
            <a:r>
              <a:rPr lang="en-US" sz="2200" dirty="0">
                <a:effectLst/>
                <a:latin typeface="+mj-lt"/>
                <a:ea typeface="+mj-ea"/>
                <a:cs typeface="+mj-cs"/>
                <a:sym typeface="Helvetica Neue"/>
              </a:rPr>
              <a:t>Hover</a:t>
            </a:r>
            <a:r>
              <a:rPr lang="en-US" sz="2200" baseline="0" dirty="0">
                <a:effectLst/>
                <a:latin typeface="+mj-lt"/>
                <a:ea typeface="+mj-ea"/>
                <a:cs typeface="+mj-cs"/>
                <a:sym typeface="Helvetica Neue"/>
              </a:rPr>
              <a:t> - the net thrust of the four rotors pushing the drone up must be equal to the gravitational force pulling it down</a:t>
            </a:r>
            <a:endParaRPr lang="en-US" sz="2200" dirty="0">
              <a:effectLst/>
              <a:latin typeface="+mj-lt"/>
              <a:ea typeface="+mj-ea"/>
              <a:cs typeface="+mj-cs"/>
              <a:sym typeface="Helvetica Neue"/>
            </a:endParaRPr>
          </a:p>
          <a:p>
            <a:pPr marL="342900" indent="-342900">
              <a:buFont typeface="Arial" panose="020B0604020202020204" pitchFamily="34" charset="0"/>
              <a:buChar char="•"/>
            </a:pPr>
            <a:r>
              <a:rPr lang="en-US" sz="2200" dirty="0">
                <a:effectLst/>
                <a:latin typeface="+mj-lt"/>
                <a:ea typeface="+mj-ea"/>
                <a:cs typeface="+mj-cs"/>
                <a:sym typeface="Helvetica Neue"/>
              </a:rPr>
              <a:t>Climb - the thrust (speed) of the four rotors must be increased so that there is a non-zero upward force that is greater than the weight (three forces on the drone: weight, thrust, and air drag)</a:t>
            </a:r>
          </a:p>
          <a:p>
            <a:pPr marL="342900" indent="-342900">
              <a:buFont typeface="Arial" panose="020B0604020202020204" pitchFamily="34" charset="0"/>
              <a:buChar char="•"/>
            </a:pPr>
            <a:r>
              <a:rPr lang="en-US" sz="2200" dirty="0">
                <a:effectLst/>
                <a:latin typeface="+mj-lt"/>
                <a:ea typeface="+mj-ea"/>
                <a:cs typeface="+mj-cs"/>
                <a:sym typeface="Helvetica Neue"/>
              </a:rPr>
              <a:t>Descend - requires doing the exact opposite: Simply decrease the rotor thrust (speed) so the net force is downward</a:t>
            </a:r>
          </a:p>
          <a:p>
            <a:endParaRPr lang="en-US" sz="2200" dirty="0">
              <a:effectLst/>
              <a:latin typeface="+mj-lt"/>
              <a:ea typeface="+mj-ea"/>
              <a:cs typeface="+mj-cs"/>
              <a:sym typeface="Helvetica Neue"/>
            </a:endParaRPr>
          </a:p>
          <a:p>
            <a:r>
              <a:rPr lang="en-US" sz="2200" dirty="0">
                <a:effectLst/>
                <a:latin typeface="+mj-lt"/>
                <a:ea typeface="+mj-ea"/>
                <a:cs typeface="+mj-cs"/>
                <a:sym typeface="Helvetica Neue"/>
              </a:rPr>
              <a:t>Horizontal motion: Forwards and Sideways</a:t>
            </a:r>
          </a:p>
          <a:p>
            <a:endParaRPr lang="en-US" sz="2200" dirty="0">
              <a:effectLst/>
              <a:latin typeface="+mj-lt"/>
              <a:ea typeface="+mj-ea"/>
              <a:cs typeface="+mj-cs"/>
              <a:sym typeface="Helvetica Neue"/>
            </a:endParaRPr>
          </a:p>
          <a:p>
            <a:r>
              <a:rPr lang="en-US" sz="2200" dirty="0">
                <a:effectLst/>
                <a:latin typeface="+mj-lt"/>
                <a:ea typeface="+mj-ea"/>
                <a:cs typeface="+mj-cs"/>
                <a:sym typeface="Helvetica Neue"/>
              </a:rPr>
              <a:t>Increase the rotation rate of rotors 3 and 4 (the rear ones) and decrease the rate of rotors 1 and 2. The total thrust force will remain equal to the weight, so the drone will stay at the same vertical level. Also, since one of the rear rotors is spinning counterclockwise and the other clockwise, the increased rotation of those rotors will still produce zero angular momentum.  The same applies to sideways</a:t>
            </a:r>
            <a:r>
              <a:rPr lang="en-US" sz="2200" baseline="0" dirty="0">
                <a:effectLst/>
                <a:latin typeface="+mj-lt"/>
                <a:ea typeface="+mj-ea"/>
                <a:cs typeface="+mj-cs"/>
                <a:sym typeface="Helvetica Neue"/>
              </a:rPr>
              <a:t> by increasing the rotation rate of 1 and 4 or 2 and 3.</a:t>
            </a:r>
            <a:endParaRPr lang="en-US" sz="2200" dirty="0">
              <a:effectLst/>
              <a:latin typeface="+mj-lt"/>
              <a:ea typeface="+mj-ea"/>
              <a:cs typeface="+mj-cs"/>
              <a:sym typeface="Helvetica Neue"/>
            </a:endParaRPr>
          </a:p>
          <a:p>
            <a:endParaRPr lang="en-US" sz="2200" dirty="0">
              <a:effectLst/>
              <a:latin typeface="+mj-lt"/>
              <a:ea typeface="+mj-ea"/>
              <a:cs typeface="+mj-cs"/>
              <a:sym typeface="Helvetica Neue"/>
            </a:endParaRPr>
          </a:p>
          <a:p>
            <a:r>
              <a:rPr lang="en-US" sz="2200" dirty="0">
                <a:effectLst/>
                <a:latin typeface="+mj-lt"/>
                <a:ea typeface="+mj-ea"/>
                <a:cs typeface="+mj-cs"/>
                <a:sym typeface="Helvetica Neue"/>
              </a:rPr>
              <a:t>Turning (Rotating)</a:t>
            </a:r>
          </a:p>
          <a:p>
            <a:r>
              <a:rPr lang="en-US" sz="2200" dirty="0">
                <a:effectLst/>
                <a:latin typeface="+mj-lt"/>
                <a:ea typeface="+mj-ea"/>
                <a:cs typeface="+mj-cs"/>
                <a:sym typeface="Helvetica Neue"/>
              </a:rPr>
              <a:t> </a:t>
            </a:r>
          </a:p>
          <a:p>
            <a:r>
              <a:rPr lang="en-US" sz="2200" dirty="0">
                <a:effectLst/>
                <a:latin typeface="+mj-lt"/>
                <a:ea typeface="+mj-ea"/>
                <a:cs typeface="+mj-cs"/>
                <a:sym typeface="Helvetica Neue"/>
              </a:rPr>
              <a:t>In this configuration, the red rotors are rotating counterclockwise and the green ones are rotating clockwise.  With the two sets of rotors rotating in opposite directions, the total angular momentum is zero.</a:t>
            </a:r>
          </a:p>
          <a:p>
            <a:r>
              <a:rPr lang="en-US" sz="2200" dirty="0">
                <a:effectLst/>
                <a:latin typeface="+mj-lt"/>
                <a:ea typeface="+mj-ea"/>
                <a:cs typeface="+mj-cs"/>
                <a:sym typeface="Helvetica Neue"/>
              </a:rPr>
              <a:t>Decreasing the spin of rotor 1 did indeed cause the drone to rotate, but it also decreased the thrust from rotor 1. Now the net upward force does not equal the gravitational force, and the drone descends. </a:t>
            </a:r>
          </a:p>
          <a:p>
            <a:pPr marL="0" marR="0" indent="0" defTabSz="457200" eaLnBrk="1" fontAlgn="auto" latinLnBrk="0" hangingPunct="1">
              <a:lnSpc>
                <a:spcPct val="117999"/>
              </a:lnSpc>
              <a:spcBef>
                <a:spcPts val="0"/>
              </a:spcBef>
              <a:spcAft>
                <a:spcPts val="0"/>
              </a:spcAft>
              <a:buClrTx/>
              <a:buSzTx/>
              <a:buFontTx/>
              <a:buNone/>
              <a:tabLst/>
              <a:defRPr/>
            </a:pPr>
            <a:r>
              <a:rPr lang="en-US" sz="2200" dirty="0">
                <a:effectLst/>
                <a:latin typeface="+mj-lt"/>
                <a:ea typeface="+mj-ea"/>
                <a:cs typeface="+mj-cs"/>
                <a:sym typeface="Helvetica Neue"/>
              </a:rPr>
              <a:t>To rotate the drone without creating all those other problems, decrease the spin of rotor 1 and 3 and increase the spin for rotors 2 and 4. The angular momentum of the rotors still doesn't add up to zero, so the drone body must rotate. But the total force remains equal to the gravitational force and the drone continues to hover. Since the lower thrust rotors are diagonally opposite from each other, the drone can still stay balanced.</a:t>
            </a:r>
          </a:p>
          <a:p>
            <a:endParaRPr lang="en-US" dirty="0"/>
          </a:p>
          <a:p>
            <a:r>
              <a:rPr lang="en-US" sz="2200" dirty="0">
                <a:effectLst/>
                <a:latin typeface="+mj-lt"/>
                <a:ea typeface="+mj-ea"/>
                <a:cs typeface="+mj-cs"/>
                <a:sym typeface="Helvetica Neue"/>
              </a:rPr>
              <a:t>Every movement is accomplished by changing the spin rate of one or more rotors. Doing that simply requires a controller that can increase or decrease the voltage to each motor. </a:t>
            </a:r>
          </a:p>
          <a:p>
            <a:endParaRPr lang="en-US" sz="2200" dirty="0">
              <a:effectLst/>
              <a:latin typeface="+mj-lt"/>
              <a:ea typeface="+mj-ea"/>
              <a:cs typeface="+mj-cs"/>
              <a:sym typeface="Helvetica Neue"/>
            </a:endParaRPr>
          </a:p>
          <a:p>
            <a:r>
              <a:rPr lang="en-US" sz="2200" b="1">
                <a:effectLst/>
                <a:latin typeface="+mj-lt"/>
                <a:ea typeface="+mj-ea"/>
                <a:cs typeface="+mj-cs"/>
                <a:sym typeface="Helvetica Neue"/>
              </a:rPr>
              <a:t>Movements </a:t>
            </a:r>
            <a:r>
              <a:rPr lang="en-US" sz="2200" b="1" dirty="0">
                <a:effectLst/>
                <a:latin typeface="+mj-lt"/>
                <a:ea typeface="+mj-ea"/>
                <a:cs typeface="+mj-cs"/>
                <a:sym typeface="Helvetica Neue"/>
              </a:rPr>
              <a:t>can be controlled through adjustment of the rotational speed of the motors.</a:t>
            </a:r>
            <a:endParaRPr lang="en-US" sz="2200" dirty="0">
              <a:effectLst/>
              <a:latin typeface="+mj-lt"/>
              <a:ea typeface="+mj-ea"/>
              <a:cs typeface="+mj-cs"/>
              <a:sym typeface="Helvetica Neue"/>
            </a:endParaRPr>
          </a:p>
          <a:p>
            <a:endParaRPr lang="en-US" sz="2200" dirty="0">
              <a:effectLst/>
              <a:latin typeface="+mj-lt"/>
              <a:ea typeface="+mj-ea"/>
              <a:cs typeface="+mj-cs"/>
              <a:sym typeface="Helvetica Neue"/>
            </a:endParaRPr>
          </a:p>
          <a:p>
            <a:r>
              <a:rPr lang="en-US" sz="2200" b="1" dirty="0">
                <a:effectLst/>
                <a:latin typeface="+mj-lt"/>
                <a:ea typeface="+mj-ea"/>
                <a:cs typeface="+mj-cs"/>
                <a:sym typeface="Helvetica Neue"/>
              </a:rPr>
              <a:t>Roll</a:t>
            </a:r>
            <a:r>
              <a:rPr lang="en-US" sz="2200" dirty="0">
                <a:effectLst/>
                <a:latin typeface="+mj-lt"/>
                <a:ea typeface="+mj-ea"/>
                <a:cs typeface="+mj-cs"/>
                <a:sym typeface="Helvetica Neue"/>
              </a:rPr>
              <a:t> </a:t>
            </a:r>
          </a:p>
          <a:p>
            <a:r>
              <a:rPr lang="en-US" sz="2200" dirty="0">
                <a:effectLst/>
                <a:latin typeface="+mj-lt"/>
                <a:ea typeface="+mj-ea"/>
                <a:cs typeface="+mj-cs"/>
                <a:sym typeface="Helvetica Neue"/>
              </a:rPr>
              <a:t>Rotation around the front-to-back axis is called roll. Roll is making the quadcopter fly sideward, either to left or right.</a:t>
            </a:r>
          </a:p>
          <a:p>
            <a:r>
              <a:rPr lang="en-US" sz="2200" b="1" dirty="0">
                <a:effectLst/>
                <a:latin typeface="+mj-lt"/>
                <a:ea typeface="+mj-ea"/>
                <a:cs typeface="+mj-cs"/>
                <a:sym typeface="Helvetica Neue"/>
              </a:rPr>
              <a:t>Pitch</a:t>
            </a:r>
            <a:endParaRPr lang="en-US" sz="2200" dirty="0">
              <a:effectLst/>
              <a:latin typeface="+mj-lt"/>
              <a:ea typeface="+mj-ea"/>
              <a:cs typeface="+mj-cs"/>
              <a:sym typeface="Helvetica Neue"/>
            </a:endParaRPr>
          </a:p>
          <a:p>
            <a:r>
              <a:rPr lang="en-US" sz="2200" dirty="0">
                <a:effectLst/>
                <a:latin typeface="+mj-lt"/>
                <a:ea typeface="+mj-ea"/>
                <a:cs typeface="+mj-cs"/>
                <a:sym typeface="Helvetica Neue"/>
              </a:rPr>
              <a:t>Rotation around the side-to-side axis is called pitch. Pitch is the movement of quadcopter either forward or backward.</a:t>
            </a:r>
          </a:p>
          <a:p>
            <a:r>
              <a:rPr lang="en-US" sz="2200" b="1" dirty="0">
                <a:effectLst/>
                <a:latin typeface="+mj-lt"/>
                <a:ea typeface="+mj-ea"/>
                <a:cs typeface="+mj-cs"/>
                <a:sym typeface="Helvetica Neue"/>
              </a:rPr>
              <a:t>Yaw</a:t>
            </a:r>
            <a:endParaRPr lang="en-US" sz="2200" dirty="0">
              <a:effectLst/>
              <a:latin typeface="+mj-lt"/>
              <a:ea typeface="+mj-ea"/>
              <a:cs typeface="+mj-cs"/>
              <a:sym typeface="Helvetica Neue"/>
            </a:endParaRPr>
          </a:p>
          <a:p>
            <a:r>
              <a:rPr lang="en-US" sz="2200" dirty="0">
                <a:effectLst/>
                <a:latin typeface="+mj-lt"/>
                <a:ea typeface="+mj-ea"/>
                <a:cs typeface="+mj-cs"/>
                <a:sym typeface="Helvetica Neue"/>
              </a:rPr>
              <a:t> Rotation around the vertical axis is called yaw. Yaw is the deviation/rotating the head of quadcopter either to right or left.</a:t>
            </a:r>
          </a:p>
          <a:p>
            <a:endParaRPr dirty="0"/>
          </a:p>
        </p:txBody>
      </p:sp>
    </p:spTree>
    <p:extLst>
      <p:ext uri="{BB962C8B-B14F-4D97-AF65-F5344CB8AC3E}">
        <p14:creationId xmlns:p14="http://schemas.microsoft.com/office/powerpoint/2010/main" val="3765367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3440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11435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6604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7877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35796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5209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944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792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4820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1202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6335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86814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hoto - Horizontal Alt">
    <p:spTree>
      <p:nvGrpSpPr>
        <p:cNvPr id="1" name=""/>
        <p:cNvGrpSpPr/>
        <p:nvPr/>
      </p:nvGrpSpPr>
      <p:grpSpPr>
        <a:xfrm>
          <a:off x="0" y="0"/>
          <a:ext cx="0" cy="0"/>
          <a:chOff x="0" y="0"/>
          <a:chExt cx="0" cy="0"/>
        </a:xfrm>
      </p:grpSpPr>
      <p:sp>
        <p:nvSpPr>
          <p:cNvPr id="11" name="Image"/>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12" name="Title Text"/>
          <p:cNvSpPr txBox="1">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13" name="Body Level One…"/>
          <p:cNvSpPr txBox="1">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latin typeface="Avenir Book"/>
                <a:ea typeface="Avenir Book"/>
                <a:cs typeface="Avenir Book"/>
                <a:sym typeface="Avenir Book"/>
              </a:defRPr>
            </a:lvl1pPr>
            <a:lvl2pPr marL="0" indent="0">
              <a:spcBef>
                <a:spcPts val="0"/>
              </a:spcBef>
              <a:buClrTx/>
              <a:buSzTx/>
              <a:buNone/>
              <a:defRPr sz="2400" cap="all" spc="384">
                <a:latin typeface="Avenir Book"/>
                <a:ea typeface="Avenir Book"/>
                <a:cs typeface="Avenir Book"/>
                <a:sym typeface="Avenir Book"/>
              </a:defRPr>
            </a:lvl2pPr>
            <a:lvl3pPr marL="0" indent="0">
              <a:spcBef>
                <a:spcPts val="0"/>
              </a:spcBef>
              <a:buClrTx/>
              <a:buSzTx/>
              <a:buNone/>
              <a:defRPr sz="2400" cap="all" spc="384">
                <a:latin typeface="Avenir Book"/>
                <a:ea typeface="Avenir Book"/>
                <a:cs typeface="Avenir Book"/>
                <a:sym typeface="Avenir Book"/>
              </a:defRPr>
            </a:lvl3pPr>
            <a:lvl4pPr marL="0" indent="0">
              <a:spcBef>
                <a:spcPts val="0"/>
              </a:spcBef>
              <a:buClrTx/>
              <a:buSzTx/>
              <a:buNone/>
              <a:defRPr sz="2400" cap="all" spc="384">
                <a:latin typeface="Avenir Book"/>
                <a:ea typeface="Avenir Book"/>
                <a:cs typeface="Avenir Book"/>
                <a:sym typeface="Avenir Book"/>
              </a:defRPr>
            </a:lvl4pPr>
            <a:lvl5pPr marL="0" indent="0">
              <a:spcBef>
                <a:spcPts val="0"/>
              </a:spcBef>
              <a:buClrTx/>
              <a:buSzTx/>
              <a:buNone/>
              <a:defRPr sz="2400" cap="all" spc="384">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95"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9" name="Title Text"/>
          <p:cNvSpPr txBox="1">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0" name="Body Level One…"/>
          <p:cNvSpPr txBox="1">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1" name="Image"/>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22" name="Title Text"/>
          <p:cNvSpPr txBox="1">
            <a:spLocks noGrp="1"/>
          </p:cNvSpPr>
          <p:nvPr>
            <p:ph type="title"/>
          </p:nvPr>
        </p:nvSpPr>
        <p:spPr>
          <a:xfrm>
            <a:off x="546100" y="4305300"/>
            <a:ext cx="5410200" cy="2984500"/>
          </a:xfrm>
          <a:prstGeom prst="rect">
            <a:avLst/>
          </a:prstGeom>
        </p:spPr>
        <p:txBody>
          <a:bodyPr/>
          <a:lstStyle/>
          <a:p>
            <a:r>
              <a:t>Title Text</a:t>
            </a:r>
          </a:p>
        </p:txBody>
      </p:sp>
      <p:sp>
        <p:nvSpPr>
          <p:cNvPr id="23" name="Body Level One…"/>
          <p:cNvSpPr txBox="1">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rgbClr val="55D8FF"/>
                </a:solidFill>
                <a:latin typeface="Avenir Book"/>
                <a:ea typeface="Avenir Book"/>
                <a:cs typeface="Avenir Book"/>
                <a:sym typeface="Avenir Book"/>
              </a:defRPr>
            </a:lvl1pPr>
            <a:lvl2pPr marL="0" indent="0">
              <a:spcBef>
                <a:spcPts val="0"/>
              </a:spcBef>
              <a:buClrTx/>
              <a:buSzTx/>
              <a:buNone/>
              <a:defRPr sz="2400" cap="all" spc="384">
                <a:solidFill>
                  <a:srgbClr val="55D8FF"/>
                </a:solidFill>
                <a:latin typeface="Avenir Book"/>
                <a:ea typeface="Avenir Book"/>
                <a:cs typeface="Avenir Book"/>
                <a:sym typeface="Avenir Book"/>
              </a:defRPr>
            </a:lvl2pPr>
            <a:lvl3pPr marL="0" indent="0">
              <a:spcBef>
                <a:spcPts val="0"/>
              </a:spcBef>
              <a:buClrTx/>
              <a:buSzTx/>
              <a:buNone/>
              <a:defRPr sz="2400" cap="all" spc="384">
                <a:solidFill>
                  <a:srgbClr val="55D8FF"/>
                </a:solidFill>
                <a:latin typeface="Avenir Book"/>
                <a:ea typeface="Avenir Book"/>
                <a:cs typeface="Avenir Book"/>
                <a:sym typeface="Avenir Book"/>
              </a:defRPr>
            </a:lvl3pPr>
            <a:lvl4pPr marL="0" indent="0">
              <a:spcBef>
                <a:spcPts val="0"/>
              </a:spcBef>
              <a:buClrTx/>
              <a:buSzTx/>
              <a:buNone/>
              <a:defRPr sz="2400" cap="all" spc="384">
                <a:solidFill>
                  <a:srgbClr val="55D8FF"/>
                </a:solidFill>
                <a:latin typeface="Avenir Book"/>
                <a:ea typeface="Avenir Book"/>
                <a:cs typeface="Avenir Book"/>
                <a:sym typeface="Avenir Book"/>
              </a:defRPr>
            </a:lvl4pPr>
            <a:lvl5pPr marL="0" indent="0">
              <a:spcBef>
                <a:spcPts val="0"/>
              </a:spcBef>
              <a:buClrTx/>
              <a:buSzTx/>
              <a:buNone/>
              <a:defRPr sz="2400" cap="all" spc="384">
                <a:solidFill>
                  <a:srgbClr val="55D8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48" name="Image"/>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49" name="Title Text"/>
          <p:cNvSpPr txBox="1">
            <a:spLocks noGrp="1"/>
          </p:cNvSpPr>
          <p:nvPr>
            <p:ph type="title"/>
          </p:nvPr>
        </p:nvSpPr>
        <p:spPr>
          <a:xfrm>
            <a:off x="660400" y="609600"/>
            <a:ext cx="5080000" cy="1854200"/>
          </a:xfrm>
          <a:prstGeom prst="rect">
            <a:avLst/>
          </a:prstGeom>
        </p:spPr>
        <p:txBody>
          <a:bodyPr/>
          <a:lstStyle/>
          <a:p>
            <a:r>
              <a:t>Title Text</a:t>
            </a:r>
          </a:p>
        </p:txBody>
      </p:sp>
      <p:sp>
        <p:nvSpPr>
          <p:cNvPr id="50" name="Body Level One…"/>
          <p:cNvSpPr txBox="1">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lvl1pPr>
            <a:lvl2pPr marL="787400" indent="-393700">
              <a:spcBef>
                <a:spcPts val="3200"/>
              </a:spcBef>
              <a:defRPr sz="3000"/>
            </a:lvl2pPr>
            <a:lvl3pPr marL="1181100" indent="-393700">
              <a:spcBef>
                <a:spcPts val="3200"/>
              </a:spcBef>
              <a:defRPr sz="3000"/>
            </a:lvl3pPr>
            <a:lvl4pPr marL="1574800" indent="-393700">
              <a:spcBef>
                <a:spcPts val="3200"/>
              </a:spcBef>
              <a:defRPr sz="3000"/>
            </a:lvl4pPr>
            <a:lvl5pPr marL="1968500" indent="-393700">
              <a:spcBef>
                <a:spcPts val="3200"/>
              </a:spcBef>
              <a:defRPr sz="3000"/>
            </a:lvl5p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8" name="Body Level One…"/>
          <p:cNvSpPr txBox="1">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66" name="Image"/>
          <p:cNvSpPr>
            <a:spLocks noGrp="1"/>
          </p:cNvSpPr>
          <p:nvPr>
            <p:ph type="pic" sz="half" idx="13"/>
          </p:nvPr>
        </p:nvSpPr>
        <p:spPr>
          <a:xfrm>
            <a:off x="6502400" y="4879052"/>
            <a:ext cx="6502400" cy="4876804"/>
          </a:xfrm>
          <a:prstGeom prst="rect">
            <a:avLst/>
          </a:prstGeom>
        </p:spPr>
        <p:txBody>
          <a:bodyPr lIns="91439" tIns="45719" rIns="91439" bIns="45719" anchor="t">
            <a:noAutofit/>
          </a:bodyPr>
          <a:lstStyle/>
          <a:p>
            <a:endParaRPr/>
          </a:p>
        </p:txBody>
      </p:sp>
      <p:sp>
        <p:nvSpPr>
          <p:cNvPr id="67" name="Image"/>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68" name="Image"/>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6" name="Body Level One…"/>
          <p:cNvSpPr txBox="1">
            <a:spLocks noGrp="1"/>
          </p:cNvSpPr>
          <p:nvPr>
            <p:ph type="body" sz="quarter" idx="1"/>
          </p:nvPr>
        </p:nvSpPr>
        <p:spPr>
          <a:xfrm>
            <a:off x="1270000" y="6362700"/>
            <a:ext cx="10464800" cy="520700"/>
          </a:xfrm>
          <a:prstGeom prst="rect">
            <a:avLst/>
          </a:prstGeom>
        </p:spPr>
        <p:txBody>
          <a:bodyPr/>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4" indent="-313264" algn="ctr">
              <a:spcBef>
                <a:spcPts val="0"/>
              </a:spcBef>
              <a:buClrTx/>
              <a:defRPr sz="2400" cap="all" spc="384">
                <a:solidFill>
                  <a:srgbClr val="55D8FF"/>
                </a:solidFill>
              </a:defRPr>
            </a:lvl3pPr>
            <a:lvl4pPr marL="1722964" indent="-313264" algn="ctr">
              <a:spcBef>
                <a:spcPts val="0"/>
              </a:spcBef>
              <a:buClrTx/>
              <a:defRPr sz="2400" cap="all" spc="384">
                <a:solidFill>
                  <a:srgbClr val="55D8FF"/>
                </a:solidFill>
              </a:defRPr>
            </a:lvl4pPr>
            <a:lvl5pPr marL="2192864" indent="-313264"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77" name="“Type a quote here.”"/>
          <p:cNvSpPr txBox="1">
            <a:spLocks noGrp="1"/>
          </p:cNvSpPr>
          <p:nvPr>
            <p:ph type="body" sz="quarter" idx="13"/>
          </p:nvPr>
        </p:nvSpPr>
        <p:spPr>
          <a:xfrm>
            <a:off x="1270000" y="4248150"/>
            <a:ext cx="10464800" cy="723900"/>
          </a:xfrm>
          <a:prstGeom prst="rect">
            <a:avLst/>
          </a:prstGeom>
        </p:spPr>
        <p:txBody>
          <a:bodyPr/>
          <a:lstStyle/>
          <a:p>
            <a:pPr defTabSz="554990">
              <a:lnSpc>
                <a:spcPct val="90000"/>
              </a:lnSpc>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85" name="Body Level One…"/>
          <p:cNvSpPr txBox="1">
            <a:spLocks noGrp="1"/>
          </p:cNvSpPr>
          <p:nvPr>
            <p:ph type="body" sz="quarter" idx="1"/>
          </p:nvPr>
        </p:nvSpPr>
        <p:spPr>
          <a:xfrm>
            <a:off x="1270000" y="2959100"/>
            <a:ext cx="10464800" cy="520700"/>
          </a:xfrm>
          <a:prstGeom prst="rect">
            <a:avLst/>
          </a:prstGeom>
        </p:spPr>
        <p:txBody>
          <a:bodyPr anchor="t"/>
          <a:lstStyle>
            <a:lvl1pPr marL="0" indent="0" algn="ctr">
              <a:spcBef>
                <a:spcPts val="0"/>
              </a:spcBef>
              <a:buClrTx/>
              <a:buSzTx/>
              <a:buNone/>
              <a:defRPr sz="2400" cap="all" spc="384">
                <a:solidFill>
                  <a:srgbClr val="55D8FF"/>
                </a:solidFill>
              </a:defRPr>
            </a:lvl1pPr>
            <a:lvl2pPr marL="783166" indent="-313266" algn="ctr">
              <a:spcBef>
                <a:spcPts val="0"/>
              </a:spcBef>
              <a:buClrTx/>
              <a:defRPr sz="2400" cap="all" spc="384">
                <a:solidFill>
                  <a:srgbClr val="55D8FF"/>
                </a:solidFill>
              </a:defRPr>
            </a:lvl2pPr>
            <a:lvl3pPr marL="1253064" indent="-313264" algn="ctr">
              <a:spcBef>
                <a:spcPts val="0"/>
              </a:spcBef>
              <a:buClrTx/>
              <a:defRPr sz="2400" cap="all" spc="384">
                <a:solidFill>
                  <a:srgbClr val="55D8FF"/>
                </a:solidFill>
              </a:defRPr>
            </a:lvl3pPr>
            <a:lvl4pPr marL="1722964" indent="-313264" algn="ctr">
              <a:spcBef>
                <a:spcPts val="0"/>
              </a:spcBef>
              <a:buClrTx/>
              <a:defRPr sz="2400" cap="all" spc="384">
                <a:solidFill>
                  <a:srgbClr val="55D8FF"/>
                </a:solidFill>
              </a:defRPr>
            </a:lvl4pPr>
            <a:lvl5pPr marL="2192864" indent="-313264" algn="ctr">
              <a:spcBef>
                <a:spcPts val="0"/>
              </a:spcBef>
              <a:buClrTx/>
              <a:defRPr sz="2400" cap="all" spc="384">
                <a:solidFill>
                  <a:srgbClr val="55D8FF"/>
                </a:solidFill>
              </a:defRPr>
            </a:lvl5pPr>
          </a:lstStyle>
          <a:p>
            <a:r>
              <a:t>Body Level One</a:t>
            </a:r>
          </a:p>
          <a:p>
            <a:pPr lvl="1"/>
            <a:r>
              <a:t>Body Level Two</a:t>
            </a:r>
          </a:p>
          <a:p>
            <a:pPr lvl="2"/>
            <a:r>
              <a:t>Body Level Three</a:t>
            </a:r>
          </a:p>
          <a:p>
            <a:pPr lvl="3"/>
            <a:r>
              <a:t>Body Level Four</a:t>
            </a:r>
          </a:p>
          <a:p>
            <a:pPr lvl="4"/>
            <a:r>
              <a:t>Body Level Five</a:t>
            </a:r>
          </a:p>
        </p:txBody>
      </p:sp>
      <p:sp>
        <p:nvSpPr>
          <p:cNvPr id="86" name="“Type a quote here.”"/>
          <p:cNvSpPr txBox="1">
            <a:spLocks noGrp="1"/>
          </p:cNvSpPr>
          <p:nvPr>
            <p:ph type="body" sz="quarter" idx="13"/>
          </p:nvPr>
        </p:nvSpPr>
        <p:spPr>
          <a:xfrm>
            <a:off x="1270000" y="1346200"/>
            <a:ext cx="10464800" cy="723900"/>
          </a:xfrm>
          <a:prstGeom prst="rect">
            <a:avLst/>
          </a:prstGeom>
        </p:spPr>
        <p:txBody>
          <a:bodyPr/>
          <a:lstStyle/>
          <a:p>
            <a:pPr defTabSz="554990">
              <a:lnSpc>
                <a:spcPct val="90000"/>
              </a:lnSpc>
            </a:pPr>
            <a:endParaRPr/>
          </a:p>
        </p:txBody>
      </p:sp>
      <p:sp>
        <p:nvSpPr>
          <p:cNvPr id="87" name="Image"/>
          <p:cNvSpPr>
            <a:spLocks noGrp="1"/>
          </p:cNvSpPr>
          <p:nvPr>
            <p:ph type="pic" idx="14"/>
          </p:nvPr>
        </p:nvSpPr>
        <p:spPr>
          <a:xfrm>
            <a:off x="-19050" y="3613150"/>
            <a:ext cx="13004800" cy="6134100"/>
          </a:xfrm>
          <a:prstGeom prst="rect">
            <a:avLst/>
          </a:prstGeom>
        </p:spPr>
        <p:txBody>
          <a:bodyPr lIns="91439" tIns="45719" rIns="91439" bIns="45719" anchor="t">
            <a:no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0400" y="609600"/>
            <a:ext cx="11684000" cy="1422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660400" y="2019300"/>
            <a:ext cx="11684000" cy="671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897" y="9258299"/>
            <a:ext cx="352045" cy="419101"/>
          </a:xfrm>
          <a:prstGeom prst="rect">
            <a:avLst/>
          </a:prstGeom>
          <a:ln w="12700">
            <a:miter lim="400000"/>
          </a:ln>
        </p:spPr>
        <p:txBody>
          <a:bodyPr wrap="none" lIns="50800" tIns="50800" rIns="50800" bIns="50800" anchor="ctr">
            <a:spAutoFit/>
          </a:bodyPr>
          <a:lstStyle>
            <a:lvl1pPr algn="ctr" defTabSz="584200">
              <a:lnSpc>
                <a:spcPct val="100000"/>
              </a:lnSpc>
              <a:spcBef>
                <a:spcPts val="0"/>
              </a:spcBef>
              <a:defRPr sz="1800">
                <a:solidFill>
                  <a:srgbClr val="FFFFFF"/>
                </a:solidFill>
                <a:latin typeface="Avenir Light"/>
                <a:ea typeface="Avenir Light"/>
                <a:cs typeface="Avenir Light"/>
                <a:sym typeface="Avenir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p:titleStyle>
    <p:bodyStyle>
      <a:lvl1pPr marL="4699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1pPr>
      <a:lvl2pPr marL="9398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2pPr>
      <a:lvl3pPr marL="14097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3pPr>
      <a:lvl4pPr marL="18796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4pPr>
      <a:lvl5pPr marL="23495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5pPr>
      <a:lvl6pPr marL="28194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6pPr>
      <a:lvl7pPr marL="32893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7pPr>
      <a:lvl8pPr marL="37592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8pPr>
      <a:lvl9pPr marL="4229100" marR="0" indent="-469900" algn="l" defTabSz="584200" rtl="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FFFFFF"/>
          </a:solidFill>
          <a:uFillTx/>
          <a:latin typeface="Avenir Light"/>
          <a:ea typeface="Avenir Light"/>
          <a:cs typeface="Avenir Light"/>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F3EF"/>
        </a:solidFill>
        <a:effectLst/>
      </p:bgPr>
    </p:bg>
    <p:spTree>
      <p:nvGrpSpPr>
        <p:cNvPr id="1" name=""/>
        <p:cNvGrpSpPr/>
        <p:nvPr/>
      </p:nvGrpSpPr>
      <p:grpSpPr>
        <a:xfrm>
          <a:off x="0" y="0"/>
          <a:ext cx="0" cy="0"/>
          <a:chOff x="0" y="0"/>
          <a:chExt cx="0" cy="0"/>
        </a:xfrm>
      </p:grpSpPr>
      <p:pic>
        <p:nvPicPr>
          <p:cNvPr id="130" name="Picture 11" descr="Picture 11"/>
          <p:cNvPicPr>
            <a:picLocks/>
          </p:cNvPicPr>
          <p:nvPr/>
        </p:nvPicPr>
        <p:blipFill>
          <a:blip r:embed="rId3">
            <a:extLst/>
          </a:blip>
          <a:stretch>
            <a:fillRect/>
          </a:stretch>
        </p:blipFill>
        <p:spPr>
          <a:xfrm>
            <a:off x="8050503" y="4336986"/>
            <a:ext cx="4968171" cy="3726129"/>
          </a:xfrm>
          <a:prstGeom prst="rect">
            <a:avLst/>
          </a:prstGeom>
          <a:ln w="12700">
            <a:miter lim="400000"/>
          </a:ln>
        </p:spPr>
      </p:pic>
      <p:sp>
        <p:nvSpPr>
          <p:cNvPr id="131" name="Renewable Energy Lab for wind &amp; solar power system Analysis"/>
          <p:cNvSpPr txBox="1">
            <a:spLocks noGrp="1"/>
          </p:cNvSpPr>
          <p:nvPr>
            <p:ph type="title"/>
          </p:nvPr>
        </p:nvSpPr>
        <p:spPr>
          <a:xfrm>
            <a:off x="752474" y="3803650"/>
            <a:ext cx="11684007" cy="1168401"/>
          </a:xfrm>
          <a:prstGeom prst="rect">
            <a:avLst/>
          </a:prstGeom>
        </p:spPr>
        <p:txBody>
          <a:bodyPr/>
          <a:lstStyle>
            <a:lvl1pPr defTabSz="292100">
              <a:defRPr sz="3600" spc="400">
                <a:solidFill>
                  <a:srgbClr val="FFC525"/>
                </a:solidFill>
                <a:latin typeface="Avenir Heavy"/>
                <a:ea typeface="Avenir Heavy"/>
                <a:cs typeface="Avenir Heavy"/>
                <a:sym typeface="Avenir Heavy"/>
              </a:defRPr>
            </a:lvl1pPr>
          </a:lstStyle>
          <a:p>
            <a:r>
              <a:rPr dirty="0"/>
              <a:t>Honeywell Navigation challenge</a:t>
            </a:r>
          </a:p>
        </p:txBody>
      </p:sp>
      <p:sp>
        <p:nvSpPr>
          <p:cNvPr id="132" name="URP-HS: Oral Progress Report #1"/>
          <p:cNvSpPr txBox="1">
            <a:spLocks noGrp="1"/>
          </p:cNvSpPr>
          <p:nvPr>
            <p:ph type="body" sz="quarter" idx="1"/>
          </p:nvPr>
        </p:nvSpPr>
        <p:spPr>
          <a:xfrm>
            <a:off x="752475" y="2914648"/>
            <a:ext cx="11684007" cy="889004"/>
          </a:xfrm>
          <a:prstGeom prst="rect">
            <a:avLst/>
          </a:prstGeom>
        </p:spPr>
        <p:txBody>
          <a:bodyPr/>
          <a:lstStyle>
            <a:lvl1pPr>
              <a:defRPr sz="2800" spc="300">
                <a:solidFill>
                  <a:srgbClr val="0242A6"/>
                </a:solidFill>
                <a:latin typeface="Avenir Heavy"/>
                <a:ea typeface="Avenir Heavy"/>
                <a:cs typeface="Avenir Heavy"/>
                <a:sym typeface="Avenir Heavy"/>
              </a:defRPr>
            </a:lvl1pPr>
          </a:lstStyle>
          <a:p>
            <a:r>
              <a:rPr b="1" dirty="0"/>
              <a:t>Final proposal</a:t>
            </a:r>
          </a:p>
        </p:txBody>
      </p:sp>
      <p:sp>
        <p:nvSpPr>
          <p:cNvPr id="133" name="Team members…"/>
          <p:cNvSpPr txBox="1"/>
          <p:nvPr/>
        </p:nvSpPr>
        <p:spPr>
          <a:xfrm>
            <a:off x="462079" y="8131787"/>
            <a:ext cx="2422138" cy="1265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spcBef>
                <a:spcPts val="0"/>
              </a:spcBef>
              <a:defRPr sz="2800">
                <a:latin typeface="Avenir Heavy"/>
                <a:ea typeface="Avenir Heavy"/>
                <a:cs typeface="Avenir Heavy"/>
                <a:sym typeface="Avenir Heavy"/>
              </a:defRPr>
            </a:pPr>
            <a:r>
              <a:rPr lang="es-ES" b="1" dirty="0" err="1">
                <a:latin typeface="Avenir Heavy"/>
              </a:rPr>
              <a:t>Team</a:t>
            </a:r>
            <a:r>
              <a:rPr lang="es-ES" b="1" dirty="0">
                <a:latin typeface="Avenir Heavy"/>
              </a:rPr>
              <a:t> </a:t>
            </a:r>
            <a:r>
              <a:rPr lang="es-ES" b="1" dirty="0" err="1">
                <a:latin typeface="Avenir Heavy"/>
              </a:rPr>
              <a:t>members</a:t>
            </a:r>
            <a:endParaRPr lang="es-ES" b="1" dirty="0">
              <a:latin typeface="Avenir Heavy"/>
            </a:endParaRPr>
          </a:p>
          <a:p>
            <a:pPr>
              <a:spcBef>
                <a:spcPts val="0"/>
              </a:spcBef>
              <a:defRPr sz="2800">
                <a:latin typeface="Avenir Light"/>
                <a:ea typeface="Avenir Light"/>
                <a:cs typeface="Avenir Light"/>
                <a:sym typeface="Avenir Light"/>
              </a:defRPr>
            </a:pPr>
            <a:r>
              <a:rPr lang="es-ES" dirty="0">
                <a:latin typeface="Avenir Heavy"/>
              </a:rPr>
              <a:t>Amaris Vélez</a:t>
            </a:r>
          </a:p>
          <a:p>
            <a:pPr>
              <a:spcBef>
                <a:spcPts val="0"/>
              </a:spcBef>
              <a:defRPr sz="2800">
                <a:latin typeface="Avenir Light"/>
                <a:ea typeface="Avenir Light"/>
                <a:cs typeface="Avenir Light"/>
                <a:sym typeface="Avenir Light"/>
              </a:defRPr>
            </a:pPr>
            <a:r>
              <a:rPr lang="es-ES" dirty="0">
                <a:latin typeface="Avenir Heavy"/>
              </a:rPr>
              <a:t>María De León</a:t>
            </a:r>
          </a:p>
        </p:txBody>
      </p:sp>
      <p:sp>
        <p:nvSpPr>
          <p:cNvPr id="134" name="Mentor…"/>
          <p:cNvSpPr txBox="1"/>
          <p:nvPr/>
        </p:nvSpPr>
        <p:spPr>
          <a:xfrm>
            <a:off x="3811863" y="8519586"/>
            <a:ext cx="2632131" cy="8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spcBef>
                <a:spcPts val="0"/>
              </a:spcBef>
              <a:defRPr sz="2800">
                <a:latin typeface="Avenir Heavy"/>
                <a:ea typeface="Avenir Heavy"/>
                <a:cs typeface="Avenir Heavy"/>
                <a:sym typeface="Avenir Heavy"/>
              </a:defRPr>
            </a:pPr>
            <a:r>
              <a:rPr b="1" dirty="0">
                <a:latin typeface="Avenir Heavy"/>
              </a:rPr>
              <a:t>Mentor</a:t>
            </a:r>
          </a:p>
          <a:p>
            <a:pPr>
              <a:spcBef>
                <a:spcPts val="0"/>
              </a:spcBef>
              <a:defRPr sz="2800">
                <a:latin typeface="Avenir Light"/>
                <a:ea typeface="Avenir Light"/>
                <a:cs typeface="Avenir Light"/>
                <a:sym typeface="Avenir Light"/>
              </a:defRPr>
            </a:pPr>
            <a:r>
              <a:rPr dirty="0" err="1">
                <a:latin typeface="Avenir Heavy"/>
              </a:rPr>
              <a:t>Wenceslao</a:t>
            </a:r>
            <a:r>
              <a:rPr dirty="0">
                <a:latin typeface="Avenir Heavy"/>
              </a:rPr>
              <a:t> López</a:t>
            </a:r>
          </a:p>
        </p:txBody>
      </p:sp>
      <p:sp>
        <p:nvSpPr>
          <p:cNvPr id="135" name="1-Dec-2017"/>
          <p:cNvSpPr txBox="1"/>
          <p:nvPr/>
        </p:nvSpPr>
        <p:spPr>
          <a:xfrm>
            <a:off x="10534588" y="8907384"/>
            <a:ext cx="1974900"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a:latin typeface="Avenir Light"/>
                <a:ea typeface="Avenir Light"/>
                <a:cs typeface="Avenir Light"/>
                <a:sym typeface="Avenir Light"/>
              </a:defRPr>
            </a:lvl1pPr>
          </a:lstStyle>
          <a:p>
            <a:r>
              <a:rPr lang="en-US" dirty="0">
                <a:latin typeface="Avenir Heavy"/>
              </a:rPr>
              <a:t>17</a:t>
            </a:r>
            <a:r>
              <a:rPr dirty="0">
                <a:latin typeface="Avenir Heavy"/>
              </a:rPr>
              <a:t>-</a:t>
            </a:r>
            <a:r>
              <a:rPr lang="en-US" dirty="0">
                <a:latin typeface="Avenir Heavy"/>
              </a:rPr>
              <a:t>JAN</a:t>
            </a:r>
            <a:r>
              <a:rPr dirty="0">
                <a:latin typeface="Avenir Heavy"/>
              </a:rPr>
              <a:t>-201</a:t>
            </a:r>
            <a:r>
              <a:rPr lang="en-US" dirty="0">
                <a:latin typeface="Avenir Heavy"/>
              </a:rPr>
              <a:t>9</a:t>
            </a:r>
            <a:endParaRPr dirty="0">
              <a:latin typeface="Avenir Heavy"/>
            </a:endParaRPr>
          </a:p>
        </p:txBody>
      </p:sp>
      <p:pic>
        <p:nvPicPr>
          <p:cNvPr id="136" name="Picture 13" descr="Picture 13"/>
          <p:cNvPicPr>
            <a:picLocks noChangeAspect="1"/>
          </p:cNvPicPr>
          <p:nvPr/>
        </p:nvPicPr>
        <p:blipFill>
          <a:blip r:embed="rId4">
            <a:extLst/>
          </a:blip>
          <a:stretch>
            <a:fillRect/>
          </a:stretch>
        </p:blipFill>
        <p:spPr>
          <a:xfrm>
            <a:off x="9878899" y="227318"/>
            <a:ext cx="2943019" cy="441452"/>
          </a:xfrm>
          <a:prstGeom prst="rect">
            <a:avLst/>
          </a:prstGeom>
          <a:ln w="12700">
            <a:miter lim="400000"/>
          </a:ln>
        </p:spPr>
      </p:pic>
      <p:pic>
        <p:nvPicPr>
          <p:cNvPr id="137" name="Picture 1" descr="Picture 1"/>
          <p:cNvPicPr>
            <a:picLocks noChangeAspect="1"/>
          </p:cNvPicPr>
          <p:nvPr/>
        </p:nvPicPr>
        <p:blipFill>
          <a:blip r:embed="rId5">
            <a:extLst/>
          </a:blip>
          <a:stretch>
            <a:fillRect/>
          </a:stretch>
        </p:blipFill>
        <p:spPr>
          <a:xfrm>
            <a:off x="7046452" y="153886"/>
            <a:ext cx="2528192" cy="588318"/>
          </a:xfrm>
          <a:prstGeom prst="rect">
            <a:avLst/>
          </a:prstGeom>
          <a:ln w="12700">
            <a:miter lim="400000"/>
          </a:ln>
        </p:spPr>
      </p:pic>
      <p:sp>
        <p:nvSpPr>
          <p:cNvPr id="138" name="Mentor…"/>
          <p:cNvSpPr txBox="1"/>
          <p:nvPr/>
        </p:nvSpPr>
        <p:spPr>
          <a:xfrm>
            <a:off x="7371640" y="8907384"/>
            <a:ext cx="2235302"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2800"/>
            </a:lvl1pPr>
          </a:lstStyle>
          <a:p>
            <a:r>
              <a:rPr dirty="0">
                <a:latin typeface="Avenir Heavy"/>
              </a:rPr>
              <a:t>EE 40</a:t>
            </a:r>
            <a:r>
              <a:rPr lang="en-US" dirty="0">
                <a:latin typeface="Avenir Heavy"/>
              </a:rPr>
              <a:t>22</a:t>
            </a:r>
            <a:r>
              <a:rPr dirty="0">
                <a:latin typeface="Avenir Heavy"/>
              </a:rPr>
              <a:t> -</a:t>
            </a:r>
            <a:r>
              <a:rPr lang="en-US" dirty="0">
                <a:latin typeface="Avenir Heavy"/>
              </a:rPr>
              <a:t>WI</a:t>
            </a:r>
            <a:r>
              <a:rPr dirty="0">
                <a:latin typeface="Avenir Heavy"/>
              </a:rPr>
              <a:t>1</a:t>
            </a:r>
            <a:r>
              <a:rPr lang="en-US" dirty="0">
                <a:latin typeface="Avenir Heavy"/>
              </a:rPr>
              <a:t>9</a:t>
            </a:r>
            <a:endParaRPr dirty="0">
              <a:latin typeface="Avenir Heavy"/>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03"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04"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05"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Simulink </a:t>
            </a:r>
            <a:r>
              <a:rPr lang="en-US" dirty="0" err="1">
                <a:latin typeface="Avenir Heavy"/>
              </a:rPr>
              <a:t>uav</a:t>
            </a:r>
            <a:r>
              <a:rPr lang="en-US" dirty="0">
                <a:latin typeface="Avenir Heavy"/>
              </a:rPr>
              <a:t> Model</a:t>
            </a:r>
            <a:endParaRPr dirty="0">
              <a:latin typeface="Avenir Heavy"/>
            </a:endParaRPr>
          </a:p>
        </p:txBody>
      </p:sp>
      <p:sp>
        <p:nvSpPr>
          <p:cNvPr id="9" name="Rectangle 8">
            <a:extLst>
              <a:ext uri="{FF2B5EF4-FFF2-40B4-BE49-F238E27FC236}">
                <a16:creationId xmlns:a16="http://schemas.microsoft.com/office/drawing/2014/main" id="{5FFBA838-A49F-4410-8BEC-A4099DA68550}"/>
              </a:ext>
            </a:extLst>
          </p:cNvPr>
          <p:cNvSpPr/>
          <p:nvPr/>
        </p:nvSpPr>
        <p:spPr>
          <a:xfrm>
            <a:off x="1028193" y="4707550"/>
            <a:ext cx="3599062" cy="830997"/>
          </a:xfrm>
          <a:prstGeom prst="rect">
            <a:avLst/>
          </a:prstGeom>
        </p:spPr>
        <p:txBody>
          <a:bodyPr wrap="none">
            <a:spAutoFit/>
          </a:bodyPr>
          <a:lstStyle/>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Gyro, etc..</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Angular velocity (𝜙 </a:t>
            </a:r>
            <a:r>
              <a:rPr kumimoji="0" lang="el-GR"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θ</a:t>
            </a: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 </a:t>
            </a:r>
            <a:r>
              <a:rPr kumimoji="0" lang="el-GR"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ψ</a:t>
            </a: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a:t>
            </a:r>
          </a:p>
        </p:txBody>
      </p:sp>
      <p:pic>
        <p:nvPicPr>
          <p:cNvPr id="3" name="Picture 2">
            <a:extLst>
              <a:ext uri="{FF2B5EF4-FFF2-40B4-BE49-F238E27FC236}">
                <a16:creationId xmlns:a16="http://schemas.microsoft.com/office/drawing/2014/main" id="{52D682EC-3CAA-44FC-9F9C-C7085CA8FFDC}"/>
              </a:ext>
            </a:extLst>
          </p:cNvPr>
          <p:cNvPicPr>
            <a:picLocks noChangeAspect="1"/>
          </p:cNvPicPr>
          <p:nvPr/>
        </p:nvPicPr>
        <p:blipFill>
          <a:blip r:embed="rId5"/>
          <a:stretch>
            <a:fillRect/>
          </a:stretch>
        </p:blipFill>
        <p:spPr>
          <a:xfrm>
            <a:off x="1130518" y="2276742"/>
            <a:ext cx="2805975" cy="1786710"/>
          </a:xfrm>
          <a:prstGeom prst="rect">
            <a:avLst/>
          </a:prstGeom>
          <a:ln w="28575">
            <a:solidFill>
              <a:schemeClr val="bg1"/>
            </a:solidFill>
          </a:ln>
        </p:spPr>
      </p:pic>
      <p:sp>
        <p:nvSpPr>
          <p:cNvPr id="12" name="Rectangle 11">
            <a:extLst>
              <a:ext uri="{FF2B5EF4-FFF2-40B4-BE49-F238E27FC236}">
                <a16:creationId xmlns:a16="http://schemas.microsoft.com/office/drawing/2014/main" id="{5610660A-D318-4FBD-B3B1-837D1E95386D}"/>
              </a:ext>
            </a:extLst>
          </p:cNvPr>
          <p:cNvSpPr/>
          <p:nvPr/>
        </p:nvSpPr>
        <p:spPr>
          <a:xfrm>
            <a:off x="1586769" y="4177752"/>
            <a:ext cx="2273379" cy="461665"/>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Sensor Readings</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pic>
        <p:nvPicPr>
          <p:cNvPr id="14" name="Picture 13">
            <a:extLst>
              <a:ext uri="{FF2B5EF4-FFF2-40B4-BE49-F238E27FC236}">
                <a16:creationId xmlns:a16="http://schemas.microsoft.com/office/drawing/2014/main" id="{6BAA0C30-07A1-462D-AA9E-1A00EE19BA5A}"/>
              </a:ext>
            </a:extLst>
          </p:cNvPr>
          <p:cNvPicPr>
            <a:picLocks noChangeAspect="1"/>
          </p:cNvPicPr>
          <p:nvPr/>
        </p:nvPicPr>
        <p:blipFill>
          <a:blip r:embed="rId6"/>
          <a:stretch>
            <a:fillRect/>
          </a:stretch>
        </p:blipFill>
        <p:spPr>
          <a:xfrm>
            <a:off x="5282492" y="2276742"/>
            <a:ext cx="2439815" cy="1786710"/>
          </a:xfrm>
          <a:prstGeom prst="rect">
            <a:avLst/>
          </a:prstGeom>
          <a:ln w="28575">
            <a:solidFill>
              <a:schemeClr val="bg1"/>
            </a:solidFill>
          </a:ln>
        </p:spPr>
      </p:pic>
      <p:sp>
        <p:nvSpPr>
          <p:cNvPr id="15" name="Rectangle 14">
            <a:extLst>
              <a:ext uri="{FF2B5EF4-FFF2-40B4-BE49-F238E27FC236}">
                <a16:creationId xmlns:a16="http://schemas.microsoft.com/office/drawing/2014/main" id="{11C20BAF-50FF-4B62-B554-2C5DDF747744}"/>
              </a:ext>
            </a:extLst>
          </p:cNvPr>
          <p:cNvSpPr/>
          <p:nvPr/>
        </p:nvSpPr>
        <p:spPr>
          <a:xfrm>
            <a:off x="5428089" y="4177752"/>
            <a:ext cx="2294218" cy="461665"/>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State Estimation</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sp>
        <p:nvSpPr>
          <p:cNvPr id="16" name="Rectangle 15">
            <a:extLst>
              <a:ext uri="{FF2B5EF4-FFF2-40B4-BE49-F238E27FC236}">
                <a16:creationId xmlns:a16="http://schemas.microsoft.com/office/drawing/2014/main" id="{C4181D0E-5727-4DC2-85BD-0656F6EF0ADD}"/>
              </a:ext>
            </a:extLst>
          </p:cNvPr>
          <p:cNvSpPr/>
          <p:nvPr/>
        </p:nvSpPr>
        <p:spPr>
          <a:xfrm>
            <a:off x="4956777" y="4753717"/>
            <a:ext cx="4179349" cy="1569660"/>
          </a:xfrm>
          <a:prstGeom prst="rect">
            <a:avLst/>
          </a:prstGeom>
        </p:spPr>
        <p:txBody>
          <a:bodyPr wrap="none">
            <a:spAutoFit/>
          </a:bodyPr>
          <a:lstStyle/>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State variables data</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Kalman filter</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Voltage conversion</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Linear and angular velocities</a:t>
            </a:r>
          </a:p>
        </p:txBody>
      </p:sp>
      <p:pic>
        <p:nvPicPr>
          <p:cNvPr id="4" name="Picture 3">
            <a:extLst>
              <a:ext uri="{FF2B5EF4-FFF2-40B4-BE49-F238E27FC236}">
                <a16:creationId xmlns:a16="http://schemas.microsoft.com/office/drawing/2014/main" id="{908C5ADD-B6EC-467C-955D-64507209B582}"/>
              </a:ext>
            </a:extLst>
          </p:cNvPr>
          <p:cNvPicPr>
            <a:picLocks noChangeAspect="1"/>
          </p:cNvPicPr>
          <p:nvPr/>
        </p:nvPicPr>
        <p:blipFill>
          <a:blip r:embed="rId7"/>
          <a:stretch>
            <a:fillRect/>
          </a:stretch>
        </p:blipFill>
        <p:spPr>
          <a:xfrm>
            <a:off x="8744240" y="2216560"/>
            <a:ext cx="3130042" cy="1837232"/>
          </a:xfrm>
          <a:prstGeom prst="rect">
            <a:avLst/>
          </a:prstGeom>
          <a:ln w="28575">
            <a:solidFill>
              <a:schemeClr val="bg1"/>
            </a:solidFill>
          </a:ln>
        </p:spPr>
      </p:pic>
      <p:sp>
        <p:nvSpPr>
          <p:cNvPr id="18" name="Rectangle 17">
            <a:extLst>
              <a:ext uri="{FF2B5EF4-FFF2-40B4-BE49-F238E27FC236}">
                <a16:creationId xmlns:a16="http://schemas.microsoft.com/office/drawing/2014/main" id="{4B1B9552-43D2-4124-9613-10DE9FA2A959}"/>
              </a:ext>
            </a:extLst>
          </p:cNvPr>
          <p:cNvSpPr/>
          <p:nvPr/>
        </p:nvSpPr>
        <p:spPr>
          <a:xfrm>
            <a:off x="8642569" y="4753717"/>
            <a:ext cx="4179349" cy="830997"/>
          </a:xfrm>
          <a:prstGeom prst="rect">
            <a:avLst/>
          </a:prstGeom>
        </p:spPr>
        <p:txBody>
          <a:bodyPr wrap="none">
            <a:spAutoFit/>
          </a:bodyPr>
          <a:lstStyle/>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Linear and angular velocities</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Voltage conversion</a:t>
            </a:r>
          </a:p>
        </p:txBody>
      </p:sp>
      <p:sp>
        <p:nvSpPr>
          <p:cNvPr id="19" name="Rectangle 18">
            <a:extLst>
              <a:ext uri="{FF2B5EF4-FFF2-40B4-BE49-F238E27FC236}">
                <a16:creationId xmlns:a16="http://schemas.microsoft.com/office/drawing/2014/main" id="{4D6364C4-9207-439B-B690-9521D9BC5DF2}"/>
              </a:ext>
            </a:extLst>
          </p:cNvPr>
          <p:cNvSpPr/>
          <p:nvPr/>
        </p:nvSpPr>
        <p:spPr>
          <a:xfrm>
            <a:off x="9741637" y="4172922"/>
            <a:ext cx="1135247" cy="461665"/>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Control</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spTree>
    <p:extLst>
      <p:ext uri="{BB962C8B-B14F-4D97-AF65-F5344CB8AC3E}">
        <p14:creationId xmlns:p14="http://schemas.microsoft.com/office/powerpoint/2010/main" val="4167350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Equations: Motion</a:t>
            </a:r>
            <a:endParaRPr dirty="0">
              <a:latin typeface="Avenir Heavy"/>
            </a:endParaRPr>
          </a:p>
        </p:txBody>
      </p:sp>
      <p:sp>
        <p:nvSpPr>
          <p:cNvPr id="2" name="TextBox 1">
            <a:extLst>
              <a:ext uri="{FF2B5EF4-FFF2-40B4-BE49-F238E27FC236}">
                <a16:creationId xmlns:a16="http://schemas.microsoft.com/office/drawing/2014/main" id="{730664AC-541C-41BC-A970-6609E196845C}"/>
              </a:ext>
            </a:extLst>
          </p:cNvPr>
          <p:cNvSpPr txBox="1"/>
          <p:nvPr/>
        </p:nvSpPr>
        <p:spPr>
          <a:xfrm>
            <a:off x="6573803" y="5708941"/>
            <a:ext cx="6020618" cy="1433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554990" rtl="0" eaLnBrk="1" fontAlgn="auto" latinLnBrk="0" hangingPunct="0">
              <a:lnSpc>
                <a:spcPct val="90000"/>
              </a:lnSpc>
              <a:spcBef>
                <a:spcPts val="39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The acceleration of the quadcopter in the inertial (Earth) frame is due to thrust, gravity, and linear friction. </a:t>
            </a:r>
            <a:b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br>
            <a:endPar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endParaRPr>
          </a:p>
        </p:txBody>
      </p:sp>
      <p:sp>
        <p:nvSpPr>
          <p:cNvPr id="6" name="Rectangle 5">
            <a:extLst>
              <a:ext uri="{FF2B5EF4-FFF2-40B4-BE49-F238E27FC236}">
                <a16:creationId xmlns:a16="http://schemas.microsoft.com/office/drawing/2014/main" id="{A8F600AF-DF7D-46C5-ABD0-F119B3FB1DDB}"/>
              </a:ext>
            </a:extLst>
          </p:cNvPr>
          <p:cNvSpPr/>
          <p:nvPr/>
        </p:nvSpPr>
        <p:spPr>
          <a:xfrm>
            <a:off x="6702379" y="2192394"/>
            <a:ext cx="5744529" cy="1015663"/>
          </a:xfrm>
          <a:prstGeom prst="rect">
            <a:avLst/>
          </a:prstGeom>
        </p:spPr>
        <p:txBody>
          <a:bodyPr wrap="squar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The rotational equations of motion are written in the Body frame are derived from Euler's equations for rigid body dynamics.</a:t>
            </a:r>
            <a:endParaRPr kumimoji="0" lang="en-US" sz="2000" b="0" i="0" u="none" strike="noStrike" kern="0" cap="none" spc="0" normalizeH="0" baseline="0" noProof="0" dirty="0">
              <a:ln>
                <a:noFill/>
              </a:ln>
              <a:solidFill>
                <a:srgbClr val="000000"/>
              </a:solidFill>
              <a:effectLst/>
              <a:uLnTx/>
              <a:uFillTx/>
              <a:latin typeface="Avenir Heavy"/>
              <a:sym typeface="Avenir Book"/>
            </a:endParaRPr>
          </a:p>
        </p:txBody>
      </p:sp>
      <p:pic>
        <p:nvPicPr>
          <p:cNvPr id="7" name="Picture 6">
            <a:extLst>
              <a:ext uri="{FF2B5EF4-FFF2-40B4-BE49-F238E27FC236}">
                <a16:creationId xmlns:a16="http://schemas.microsoft.com/office/drawing/2014/main" id="{7F00C5FE-BE85-4D34-934F-95F9A32A0E7C}"/>
              </a:ext>
            </a:extLst>
          </p:cNvPr>
          <p:cNvPicPr>
            <a:picLocks noChangeAspect="1"/>
          </p:cNvPicPr>
          <p:nvPr/>
        </p:nvPicPr>
        <p:blipFill>
          <a:blip r:embed="rId5"/>
          <a:stretch>
            <a:fillRect/>
          </a:stretch>
        </p:blipFill>
        <p:spPr>
          <a:xfrm>
            <a:off x="8428944" y="6959960"/>
            <a:ext cx="2291397" cy="683999"/>
          </a:xfrm>
          <a:prstGeom prst="rect">
            <a:avLst/>
          </a:prstGeom>
          <a:ln w="19050">
            <a:solidFill>
              <a:schemeClr val="bg1"/>
            </a:solidFill>
          </a:ln>
        </p:spPr>
      </p:pic>
      <p:pic>
        <p:nvPicPr>
          <p:cNvPr id="8" name="Picture 7">
            <a:extLst>
              <a:ext uri="{FF2B5EF4-FFF2-40B4-BE49-F238E27FC236}">
                <a16:creationId xmlns:a16="http://schemas.microsoft.com/office/drawing/2014/main" id="{F53FAC73-F95C-47D0-A035-FB835677E48E}"/>
              </a:ext>
            </a:extLst>
          </p:cNvPr>
          <p:cNvPicPr>
            <a:picLocks noChangeAspect="1"/>
          </p:cNvPicPr>
          <p:nvPr/>
        </p:nvPicPr>
        <p:blipFill>
          <a:blip r:embed="rId6"/>
          <a:stretch>
            <a:fillRect/>
          </a:stretch>
        </p:blipFill>
        <p:spPr>
          <a:xfrm>
            <a:off x="8092440" y="3300965"/>
            <a:ext cx="2983345" cy="785223"/>
          </a:xfrm>
          <a:prstGeom prst="rect">
            <a:avLst/>
          </a:prstGeom>
          <a:ln w="19050">
            <a:solidFill>
              <a:schemeClr val="bg1"/>
            </a:solidFill>
          </a:ln>
        </p:spPr>
      </p:pic>
      <p:pic>
        <p:nvPicPr>
          <p:cNvPr id="10" name="Picture 9">
            <a:extLst>
              <a:ext uri="{FF2B5EF4-FFF2-40B4-BE49-F238E27FC236}">
                <a16:creationId xmlns:a16="http://schemas.microsoft.com/office/drawing/2014/main" id="{93BD5820-44F4-4F91-8487-E32EF6EBACAB}"/>
              </a:ext>
            </a:extLst>
          </p:cNvPr>
          <p:cNvPicPr>
            <a:picLocks noChangeAspect="1"/>
          </p:cNvPicPr>
          <p:nvPr/>
        </p:nvPicPr>
        <p:blipFill>
          <a:blip r:embed="rId7"/>
          <a:stretch>
            <a:fillRect/>
          </a:stretch>
        </p:blipFill>
        <p:spPr>
          <a:xfrm>
            <a:off x="827314" y="2279057"/>
            <a:ext cx="5435600" cy="4210146"/>
          </a:xfrm>
          <a:prstGeom prst="rect">
            <a:avLst/>
          </a:prstGeom>
          <a:noFill/>
          <a:ln w="31750">
            <a:solidFill>
              <a:schemeClr val="bg1"/>
            </a:solidFill>
          </a:ln>
        </p:spPr>
      </p:pic>
      <p:pic>
        <p:nvPicPr>
          <p:cNvPr id="11" name="Picture 10">
            <a:extLst>
              <a:ext uri="{FF2B5EF4-FFF2-40B4-BE49-F238E27FC236}">
                <a16:creationId xmlns:a16="http://schemas.microsoft.com/office/drawing/2014/main" id="{6F74820D-C208-4829-B15E-A267D32EC098}"/>
              </a:ext>
            </a:extLst>
          </p:cNvPr>
          <p:cNvPicPr>
            <a:picLocks noChangeAspect="1"/>
          </p:cNvPicPr>
          <p:nvPr/>
        </p:nvPicPr>
        <p:blipFill>
          <a:blip r:embed="rId8"/>
          <a:stretch>
            <a:fillRect/>
          </a:stretch>
        </p:blipFill>
        <p:spPr>
          <a:xfrm>
            <a:off x="8092440" y="4179096"/>
            <a:ext cx="2983345" cy="1655861"/>
          </a:xfrm>
          <a:prstGeom prst="rect">
            <a:avLst/>
          </a:prstGeom>
          <a:ln w="19050">
            <a:solidFill>
              <a:schemeClr val="bg1"/>
            </a:solidFill>
          </a:ln>
        </p:spPr>
      </p:pic>
    </p:spTree>
    <p:extLst>
      <p:ext uri="{BB962C8B-B14F-4D97-AF65-F5344CB8AC3E}">
        <p14:creationId xmlns:p14="http://schemas.microsoft.com/office/powerpoint/2010/main" val="28037517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Equations: Motion</a:t>
            </a:r>
            <a:endParaRPr dirty="0">
              <a:latin typeface="Avenir Heavy"/>
            </a:endParaRPr>
          </a:p>
        </p:txBody>
      </p:sp>
      <p:pic>
        <p:nvPicPr>
          <p:cNvPr id="12" name="Picture 11"/>
          <p:cNvPicPr/>
          <p:nvPr/>
        </p:nvPicPr>
        <p:blipFill>
          <a:blip r:embed="rId5"/>
          <a:stretch>
            <a:fillRect/>
          </a:stretch>
        </p:blipFill>
        <p:spPr>
          <a:xfrm>
            <a:off x="2793380" y="2174240"/>
            <a:ext cx="3075940" cy="2534058"/>
          </a:xfrm>
          <a:prstGeom prst="rect">
            <a:avLst/>
          </a:prstGeom>
          <a:ln w="34925">
            <a:solidFill>
              <a:schemeClr val="bg1"/>
            </a:solidFill>
          </a:ln>
        </p:spPr>
      </p:pic>
      <p:sp>
        <p:nvSpPr>
          <p:cNvPr id="15" name="Rectangle 14">
            <a:extLst>
              <a:ext uri="{FF2B5EF4-FFF2-40B4-BE49-F238E27FC236}">
                <a16:creationId xmlns:a16="http://schemas.microsoft.com/office/drawing/2014/main" id="{A8F600AF-DF7D-46C5-ABD0-F119B3FB1DDB}"/>
              </a:ext>
            </a:extLst>
          </p:cNvPr>
          <p:cNvSpPr/>
          <p:nvPr/>
        </p:nvSpPr>
        <p:spPr>
          <a:xfrm>
            <a:off x="1850016" y="4891555"/>
            <a:ext cx="10392872" cy="4401205"/>
          </a:xfrm>
          <a:prstGeom prst="rect">
            <a:avLst/>
          </a:prstGeom>
        </p:spPr>
        <p:txBody>
          <a:bodyPr wrap="squar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Movement by changing the spin rate of one or more rotors (the voltage to each motor)</a:t>
            </a:r>
          </a:p>
          <a:p>
            <a:pPr marL="0" marR="0" lvl="0" indent="0" algn="l" defTabSz="55499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endParaRP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Vertical : Hover, Climb and Descend</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For climbing, three forces on the drone takes place: weight, thrust and air drag</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Horizontal: Forwards and Sideways </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Increase/decrease the rotation rate of rotors CW-CCW pairs</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Roll is making the quadcopter fly sideward, either to left or right.</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Pitch is the movement of quadcopter either forward or backward.</a:t>
            </a:r>
          </a:p>
          <a:p>
            <a:pPr marL="0" marR="0" lvl="0" indent="0" algn="l" defTabSz="55499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endParaRP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Rotation</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Increasing/decreasing the rotation rate of rotors CW-CW or CCW-CCW in opposite direction </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(one pair is increased while the other is decreased)</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venir Heavy"/>
                <a:cs typeface="Arial" panose="020B0604020202020204" pitchFamily="34" charset="0"/>
                <a:sym typeface="Avenir Book"/>
              </a:rPr>
              <a:t>        - Rotation around the vertical axis is called yaw</a:t>
            </a:r>
          </a:p>
        </p:txBody>
      </p:sp>
      <p:pic>
        <p:nvPicPr>
          <p:cNvPr id="3" name="Picture 2"/>
          <p:cNvPicPr>
            <a:picLocks noChangeAspect="1"/>
          </p:cNvPicPr>
          <p:nvPr/>
        </p:nvPicPr>
        <p:blipFill>
          <a:blip r:embed="rId6"/>
          <a:stretch>
            <a:fillRect/>
          </a:stretch>
        </p:blipFill>
        <p:spPr>
          <a:xfrm>
            <a:off x="7273126" y="2283498"/>
            <a:ext cx="2301518" cy="2330898"/>
          </a:xfrm>
          <a:prstGeom prst="rect">
            <a:avLst/>
          </a:prstGeom>
          <a:ln w="34925">
            <a:solidFill>
              <a:schemeClr val="bg1"/>
            </a:solidFill>
          </a:ln>
        </p:spPr>
      </p:pic>
    </p:spTree>
    <p:extLst>
      <p:ext uri="{BB962C8B-B14F-4D97-AF65-F5344CB8AC3E}">
        <p14:creationId xmlns:p14="http://schemas.microsoft.com/office/powerpoint/2010/main" val="7864444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Equations: Power</a:t>
            </a:r>
            <a:endParaRPr dirty="0">
              <a:latin typeface="Avenir Heavy"/>
            </a:endParaRPr>
          </a:p>
        </p:txBody>
      </p:sp>
      <mc:AlternateContent xmlns:mc="http://schemas.openxmlformats.org/markup-compatibility/2006" xmlns:a14="http://schemas.microsoft.com/office/drawing/2010/main">
        <mc:Choice Requires="a14">
          <p:sp>
            <p:nvSpPr>
              <p:cNvPr id="5" name="TextBox 7">
                <a:extLst>
                  <a:ext uri="{FF2B5EF4-FFF2-40B4-BE49-F238E27FC236}">
                    <a16:creationId xmlns:a16="http://schemas.microsoft.com/office/drawing/2014/main" id="{0BE73253-82B8-455F-A808-1DC101A0D518}"/>
                  </a:ext>
                </a:extLst>
              </p:cNvPr>
              <p:cNvSpPr txBox="1"/>
              <p:nvPr/>
            </p:nvSpPr>
            <p:spPr>
              <a:xfrm>
                <a:off x="686525" y="5123748"/>
                <a:ext cx="11684003" cy="407496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p>
                <a:pPr marL="571500" indent="-571500">
                  <a:buFont typeface="Arial" panose="020B0604020202020204" pitchFamily="34" charset="0"/>
                  <a:buChar char="•"/>
                </a:pPr>
                <a:r>
                  <a:rPr lang="en-US" dirty="0">
                    <a:latin typeface="Avenir Heavy"/>
                  </a:rPr>
                  <a:t>Power shall be provided according to system weight and resulting thrust (</a:t>
                </a:r>
                <a14:m>
                  <m:oMath xmlns:m="http://schemas.openxmlformats.org/officeDocument/2006/math">
                    <m:r>
                      <a:rPr lang="en-US" b="0" i="1">
                        <a:latin typeface="Cambria Math" panose="02040503050406030204" pitchFamily="18" charset="0"/>
                      </a:rPr>
                      <m:t>𝑃</m:t>
                    </m:r>
                    <m:r>
                      <a:rPr lang="en-US" b="0"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a:latin typeface="Cambria Math" panose="02040503050406030204" pitchFamily="18" charset="0"/>
                              </a:rPr>
                              <m:t>𝑇</m:t>
                            </m:r>
                          </m:e>
                          <m:sup>
                            <m:f>
                              <m:fPr>
                                <m:type m:val="skw"/>
                                <m:ctrlPr>
                                  <a:rPr lang="en-US" i="1">
                                    <a:latin typeface="Cambria Math" panose="02040503050406030204" pitchFamily="18" charset="0"/>
                                  </a:rPr>
                                </m:ctrlPr>
                              </m:fPr>
                              <m:num>
                                <m:r>
                                  <a:rPr lang="en-US" b="0" i="1">
                                    <a:latin typeface="Cambria Math" panose="02040503050406030204" pitchFamily="18" charset="0"/>
                                  </a:rPr>
                                  <m:t>3</m:t>
                                </m:r>
                              </m:num>
                              <m:den>
                                <m:r>
                                  <a:rPr lang="en-US" b="0" i="1">
                                    <a:latin typeface="Cambria Math" panose="02040503050406030204" pitchFamily="18" charset="0"/>
                                  </a:rPr>
                                  <m:t>2</m:t>
                                </m:r>
                              </m:den>
                            </m:f>
                          </m:sup>
                        </m:sSup>
                      </m:num>
                      <m:den>
                        <m:r>
                          <a:rPr lang="en-US" b="0" i="1">
                            <a:latin typeface="Cambria Math" panose="02040503050406030204" pitchFamily="18" charset="0"/>
                          </a:rPr>
                          <m:t>𝐹𝑀</m:t>
                        </m:r>
                        <m:rad>
                          <m:radPr>
                            <m:degHide m:val="on"/>
                            <m:ctrlPr>
                              <a:rPr lang="en-US" i="1">
                                <a:latin typeface="Cambria Math" panose="02040503050406030204" pitchFamily="18" charset="0"/>
                              </a:rPr>
                            </m:ctrlPr>
                          </m:radPr>
                          <m:deg/>
                          <m:e>
                            <m:r>
                              <a:rPr lang="en-US" b="0" i="1">
                                <a:latin typeface="Cambria Math" panose="02040503050406030204" pitchFamily="18" charset="0"/>
                              </a:rPr>
                              <m:t>2</m:t>
                            </m:r>
                            <m:r>
                              <a:rPr lang="en-US" b="0" i="1">
                                <a:latin typeface="Cambria Math" panose="02040503050406030204" pitchFamily="18" charset="0"/>
                                <a:ea typeface="Cambria Math" panose="02040503050406030204" pitchFamily="18" charset="0"/>
                              </a:rPr>
                              <m:t>𝜌</m:t>
                            </m:r>
                            <m:r>
                              <a:rPr lang="en-US" b="0" i="1">
                                <a:latin typeface="Cambria Math" panose="02040503050406030204" pitchFamily="18" charset="0"/>
                                <a:ea typeface="Cambria Math" panose="02040503050406030204" pitchFamily="18" charset="0"/>
                              </a:rPr>
                              <m:t>𝐴</m:t>
                            </m:r>
                          </m:e>
                        </m:rad>
                      </m:den>
                    </m:f>
                  </m:oMath>
                </a14:m>
                <a:r>
                  <a:rPr lang="en-US" dirty="0">
                    <a:latin typeface="Avenir Heavy"/>
                  </a:rPr>
                  <a:t>)</a:t>
                </a:r>
              </a:p>
              <a:p>
                <a:pPr marL="571500" indent="-571500">
                  <a:buFont typeface="Arial" panose="020B0604020202020204" pitchFamily="34" charset="0"/>
                  <a:buChar char="•"/>
                </a:pPr>
                <a:r>
                  <a:rPr lang="en-US" dirty="0">
                    <a:latin typeface="Avenir Heavy"/>
                  </a:rPr>
                  <a:t>C-rating formula: Maximum Safe Current Draw (mA) = Battery Capacity (</a:t>
                </a:r>
                <a:r>
                  <a:rPr lang="en-US" dirty="0" err="1">
                    <a:latin typeface="Avenir Heavy"/>
                  </a:rPr>
                  <a:t>mAh</a:t>
                </a:r>
                <a:r>
                  <a:rPr lang="en-US" dirty="0">
                    <a:latin typeface="Avenir Heavy"/>
                  </a:rPr>
                  <a:t>) * C-Rating</a:t>
                </a:r>
              </a:p>
              <a:p>
                <a:pPr marL="571500" indent="-571500">
                  <a:buFont typeface="Arial" panose="020B0604020202020204" pitchFamily="34" charset="0"/>
                  <a:buChar char="•"/>
                </a:pPr>
                <a:r>
                  <a:rPr lang="en-US" dirty="0">
                    <a:latin typeface="Avenir Heavy"/>
                  </a:rPr>
                  <a:t>Total voltage of a battery = Nominal Voltage * Cells Count</a:t>
                </a:r>
              </a:p>
            </p:txBody>
          </p:sp>
        </mc:Choice>
        <mc:Fallback xmlns="">
          <p:sp>
            <p:nvSpPr>
              <p:cNvPr id="5" name="TextBox 7">
                <a:extLst>
                  <a:ext uri="{FF2B5EF4-FFF2-40B4-BE49-F238E27FC236}">
                    <a16:creationId xmlns:a16="http://schemas.microsoft.com/office/drawing/2014/main" id="{0BE73253-82B8-455F-A808-1DC101A0D518}"/>
                  </a:ext>
                </a:extLst>
              </p:cNvPr>
              <p:cNvSpPr txBox="1">
                <a:spLocks noRot="1" noChangeAspect="1" noMove="1" noResize="1" noEditPoints="1" noAdjustHandles="1" noChangeArrowheads="1" noChangeShapeType="1" noTextEdit="1"/>
              </p:cNvSpPr>
              <p:nvPr/>
            </p:nvSpPr>
            <p:spPr>
              <a:xfrm>
                <a:off x="686525" y="5123748"/>
                <a:ext cx="11684003" cy="4074962"/>
              </a:xfrm>
              <a:prstGeom prst="rect">
                <a:avLst/>
              </a:prstGeom>
              <a:blipFill>
                <a:blip r:embed="rId5"/>
                <a:stretch>
                  <a:fillRect l="-1827" t="-3593" b="-553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2" name="Picture 1">
            <a:extLst>
              <a:ext uri="{FF2B5EF4-FFF2-40B4-BE49-F238E27FC236}">
                <a16:creationId xmlns:a16="http://schemas.microsoft.com/office/drawing/2014/main" id="{45F9827B-D404-47BA-9D2C-2A870F936DAE}"/>
              </a:ext>
            </a:extLst>
          </p:cNvPr>
          <p:cNvPicPr>
            <a:picLocks noChangeAspect="1"/>
          </p:cNvPicPr>
          <p:nvPr/>
        </p:nvPicPr>
        <p:blipFill>
          <a:blip r:embed="rId6"/>
          <a:stretch>
            <a:fillRect/>
          </a:stretch>
        </p:blipFill>
        <p:spPr>
          <a:xfrm>
            <a:off x="3763141" y="2196069"/>
            <a:ext cx="5478517" cy="2433783"/>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Communication schemes</a:t>
            </a:r>
            <a:endParaRPr dirty="0">
              <a:latin typeface="Avenir Heavy"/>
            </a:endParaRPr>
          </a:p>
        </p:txBody>
      </p:sp>
      <p:pic>
        <p:nvPicPr>
          <p:cNvPr id="3" name="Picture 2">
            <a:extLst>
              <a:ext uri="{FF2B5EF4-FFF2-40B4-BE49-F238E27FC236}">
                <a16:creationId xmlns:a16="http://schemas.microsoft.com/office/drawing/2014/main" id="{A75E0B20-F2E1-4522-8628-D5DD7078DC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25" y="2035767"/>
            <a:ext cx="5653201" cy="3588409"/>
          </a:xfrm>
          <a:prstGeom prst="rect">
            <a:avLst/>
          </a:prstGeom>
          <a:ln w="28575">
            <a:solidFill>
              <a:schemeClr val="bg1"/>
            </a:solidFill>
          </a:ln>
        </p:spPr>
      </p:pic>
      <p:pic>
        <p:nvPicPr>
          <p:cNvPr id="5" name="Picture 4">
            <a:extLst>
              <a:ext uri="{FF2B5EF4-FFF2-40B4-BE49-F238E27FC236}">
                <a16:creationId xmlns:a16="http://schemas.microsoft.com/office/drawing/2014/main" id="{D5D3FDAF-1D2C-4C21-8844-725A67B5E2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5074" y="2003337"/>
            <a:ext cx="5653201" cy="3620839"/>
          </a:xfrm>
          <a:prstGeom prst="rect">
            <a:avLst/>
          </a:prstGeom>
          <a:ln w="28575">
            <a:solidFill>
              <a:schemeClr val="bg1"/>
            </a:solidFill>
          </a:ln>
        </p:spPr>
      </p:pic>
      <p:pic>
        <p:nvPicPr>
          <p:cNvPr id="7" name="Picture 6">
            <a:extLst>
              <a:ext uri="{FF2B5EF4-FFF2-40B4-BE49-F238E27FC236}">
                <a16:creationId xmlns:a16="http://schemas.microsoft.com/office/drawing/2014/main" id="{3DFCD6AA-FF22-4E9A-8109-C9B1BE7774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7653" y="5939843"/>
            <a:ext cx="5692875" cy="3618221"/>
          </a:xfrm>
          <a:prstGeom prst="rect">
            <a:avLst/>
          </a:prstGeom>
          <a:ln w="28575">
            <a:solidFill>
              <a:schemeClr val="bg1"/>
            </a:solidFill>
          </a:ln>
        </p:spPr>
      </p:pic>
      <p:pic>
        <p:nvPicPr>
          <p:cNvPr id="9" name="Picture 8">
            <a:extLst>
              <a:ext uri="{FF2B5EF4-FFF2-40B4-BE49-F238E27FC236}">
                <a16:creationId xmlns:a16="http://schemas.microsoft.com/office/drawing/2014/main" id="{404AA2D5-6AA5-4002-91F0-217C462C8D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6525" y="5924775"/>
            <a:ext cx="5653201" cy="3648355"/>
          </a:xfrm>
          <a:prstGeom prst="rect">
            <a:avLst/>
          </a:prstGeom>
          <a:ln w="28575">
            <a:solidFill>
              <a:schemeClr val="bg1"/>
            </a:solidFill>
          </a:ln>
        </p:spPr>
      </p:pic>
    </p:spTree>
    <p:extLst>
      <p:ext uri="{BB962C8B-B14F-4D97-AF65-F5344CB8AC3E}">
        <p14:creationId xmlns:p14="http://schemas.microsoft.com/office/powerpoint/2010/main" val="24813404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err="1">
                <a:latin typeface="Avenir Heavy"/>
              </a:rPr>
              <a:t>Matlab</a:t>
            </a:r>
            <a:r>
              <a:rPr lang="en-US" dirty="0">
                <a:latin typeface="Avenir Heavy"/>
              </a:rPr>
              <a:t>-Arduino tests</a:t>
            </a:r>
            <a:endParaRPr dirty="0">
              <a:latin typeface="Avenir Heavy"/>
            </a:endParaRPr>
          </a:p>
        </p:txBody>
      </p:sp>
      <p:sp>
        <p:nvSpPr>
          <p:cNvPr id="6" name="Renewable Energy Lab for wind &amp; solar power system Analysis">
            <a:extLst>
              <a:ext uri="{FF2B5EF4-FFF2-40B4-BE49-F238E27FC236}">
                <a16:creationId xmlns:a16="http://schemas.microsoft.com/office/drawing/2014/main" id="{74BAA5A0-B6FB-42D8-86CC-1C25E3B17CE1}"/>
              </a:ext>
            </a:extLst>
          </p:cNvPr>
          <p:cNvSpPr txBox="1">
            <a:spLocks/>
          </p:cNvSpPr>
          <p:nvPr/>
        </p:nvSpPr>
        <p:spPr>
          <a:xfrm>
            <a:off x="686525" y="1857827"/>
            <a:ext cx="11684007"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92100" rtl="0" latinLnBrk="0">
              <a:lnSpc>
                <a:spcPct val="100000"/>
              </a:lnSpc>
              <a:spcBef>
                <a:spcPts val="0"/>
              </a:spcBef>
              <a:spcAft>
                <a:spcPts val="0"/>
              </a:spcAft>
              <a:buClrTx/>
              <a:buSzTx/>
              <a:buFontTx/>
              <a:buNone/>
              <a:tabLst/>
              <a:defRPr sz="3600" b="0" i="0" u="none" strike="noStrike" cap="all" spc="400" baseline="0">
                <a:ln>
                  <a:noFill/>
                </a:ln>
                <a:solidFill>
                  <a:srgbClr val="FFC525"/>
                </a:solidFill>
                <a:uFillTx/>
                <a:latin typeface="Avenir Heavy"/>
                <a:ea typeface="Avenir Heavy"/>
                <a:cs typeface="Avenir Heavy"/>
                <a:sym typeface="Avenir Heavy"/>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a:lstStyle>
          <a:p>
            <a:pPr hangingPunct="1"/>
            <a:r>
              <a:rPr lang="en-US" dirty="0"/>
              <a:t>TEST #1: Sending </a:t>
            </a:r>
            <a:r>
              <a:rPr lang="en-US" dirty="0" err="1"/>
              <a:t>tcp</a:t>
            </a:r>
            <a:r>
              <a:rPr lang="en-US" dirty="0"/>
              <a:t>/</a:t>
            </a:r>
            <a:r>
              <a:rPr lang="en-US" dirty="0" err="1"/>
              <a:t>ip</a:t>
            </a:r>
            <a:r>
              <a:rPr lang="en-US" dirty="0"/>
              <a:t> data over wi-fi</a:t>
            </a:r>
          </a:p>
        </p:txBody>
      </p:sp>
      <p:pic>
        <p:nvPicPr>
          <p:cNvPr id="4" name="Picture 3">
            <a:extLst>
              <a:ext uri="{FF2B5EF4-FFF2-40B4-BE49-F238E27FC236}">
                <a16:creationId xmlns:a16="http://schemas.microsoft.com/office/drawing/2014/main" id="{1733D52A-28BC-422D-A08B-E5A469FE37D3}"/>
              </a:ext>
            </a:extLst>
          </p:cNvPr>
          <p:cNvPicPr>
            <a:picLocks noChangeAspect="1"/>
          </p:cNvPicPr>
          <p:nvPr/>
        </p:nvPicPr>
        <p:blipFill rotWithShape="1">
          <a:blip r:embed="rId5">
            <a:extLst>
              <a:ext uri="{28A0092B-C50C-407E-A947-70E740481C1C}">
                <a14:useLocalDpi xmlns:a14="http://schemas.microsoft.com/office/drawing/2010/main" val="0"/>
              </a:ext>
            </a:extLst>
          </a:blip>
          <a:srcRect l="20132" t="33823" r="21843" b="23842"/>
          <a:stretch/>
        </p:blipFill>
        <p:spPr>
          <a:xfrm>
            <a:off x="634268" y="2643098"/>
            <a:ext cx="6395806" cy="3250761"/>
          </a:xfrm>
          <a:prstGeom prst="rect">
            <a:avLst/>
          </a:prstGeom>
          <a:ln w="28575">
            <a:solidFill>
              <a:schemeClr val="bg1"/>
            </a:solidFill>
          </a:ln>
        </p:spPr>
      </p:pic>
      <p:pic>
        <p:nvPicPr>
          <p:cNvPr id="7" name="Picture 6">
            <a:extLst>
              <a:ext uri="{FF2B5EF4-FFF2-40B4-BE49-F238E27FC236}">
                <a16:creationId xmlns:a16="http://schemas.microsoft.com/office/drawing/2014/main" id="{4AF1020F-9594-431F-BF05-8989B0130D51}"/>
              </a:ext>
            </a:extLst>
          </p:cNvPr>
          <p:cNvPicPr>
            <a:picLocks noChangeAspect="1"/>
          </p:cNvPicPr>
          <p:nvPr/>
        </p:nvPicPr>
        <p:blipFill rotWithShape="1">
          <a:blip r:embed="rId6">
            <a:extLst>
              <a:ext uri="{28A0092B-C50C-407E-A947-70E740481C1C}">
                <a14:useLocalDpi xmlns:a14="http://schemas.microsoft.com/office/drawing/2010/main" val="0"/>
              </a:ext>
            </a:extLst>
          </a:blip>
          <a:srcRect l="19100" t="31149" r="35883" b="22486"/>
          <a:stretch/>
        </p:blipFill>
        <p:spPr>
          <a:xfrm>
            <a:off x="7631197" y="2643098"/>
            <a:ext cx="4739331" cy="3250761"/>
          </a:xfrm>
          <a:prstGeom prst="rect">
            <a:avLst/>
          </a:prstGeom>
          <a:ln w="28575">
            <a:solidFill>
              <a:schemeClr val="bg1"/>
            </a:solidFill>
          </a:ln>
        </p:spPr>
      </p:pic>
      <p:pic>
        <p:nvPicPr>
          <p:cNvPr id="9" name="Picture 8">
            <a:extLst>
              <a:ext uri="{FF2B5EF4-FFF2-40B4-BE49-F238E27FC236}">
                <a16:creationId xmlns:a16="http://schemas.microsoft.com/office/drawing/2014/main" id="{3D7717DF-3E58-4421-828C-554B9852B096}"/>
              </a:ext>
            </a:extLst>
          </p:cNvPr>
          <p:cNvPicPr>
            <a:picLocks noChangeAspect="1"/>
          </p:cNvPicPr>
          <p:nvPr/>
        </p:nvPicPr>
        <p:blipFill rotWithShape="1">
          <a:blip r:embed="rId7">
            <a:extLst>
              <a:ext uri="{28A0092B-C50C-407E-A947-70E740481C1C}">
                <a14:useLocalDpi xmlns:a14="http://schemas.microsoft.com/office/drawing/2010/main" val="0"/>
              </a:ext>
            </a:extLst>
          </a:blip>
          <a:srcRect l="7799" t="15523" r="19399" b="37585"/>
          <a:stretch/>
        </p:blipFill>
        <p:spPr>
          <a:xfrm>
            <a:off x="1794600" y="6096000"/>
            <a:ext cx="9467851" cy="3430282"/>
          </a:xfrm>
          <a:prstGeom prst="rect">
            <a:avLst/>
          </a:prstGeom>
          <a:ln w="28575">
            <a:solidFill>
              <a:schemeClr val="accent5"/>
            </a:solidFill>
          </a:ln>
        </p:spPr>
      </p:pic>
    </p:spTree>
    <p:extLst>
      <p:ext uri="{BB962C8B-B14F-4D97-AF65-F5344CB8AC3E}">
        <p14:creationId xmlns:p14="http://schemas.microsoft.com/office/powerpoint/2010/main" val="20072567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err="1">
                <a:latin typeface="Avenir Heavy"/>
              </a:rPr>
              <a:t>Matlab</a:t>
            </a:r>
            <a:r>
              <a:rPr lang="en-US" dirty="0">
                <a:latin typeface="Avenir Heavy"/>
              </a:rPr>
              <a:t>-Arduino tests</a:t>
            </a:r>
            <a:endParaRPr dirty="0">
              <a:latin typeface="Avenir Heavy"/>
            </a:endParaRPr>
          </a:p>
        </p:txBody>
      </p:sp>
      <p:sp>
        <p:nvSpPr>
          <p:cNvPr id="6" name="Renewable Energy Lab for wind &amp; solar power system Analysis">
            <a:extLst>
              <a:ext uri="{FF2B5EF4-FFF2-40B4-BE49-F238E27FC236}">
                <a16:creationId xmlns:a16="http://schemas.microsoft.com/office/drawing/2014/main" id="{74BAA5A0-B6FB-42D8-86CC-1C25E3B17CE1}"/>
              </a:ext>
            </a:extLst>
          </p:cNvPr>
          <p:cNvSpPr txBox="1">
            <a:spLocks/>
          </p:cNvSpPr>
          <p:nvPr/>
        </p:nvSpPr>
        <p:spPr>
          <a:xfrm>
            <a:off x="686525" y="1857827"/>
            <a:ext cx="11684007"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92100" rtl="0" latinLnBrk="0">
              <a:lnSpc>
                <a:spcPct val="100000"/>
              </a:lnSpc>
              <a:spcBef>
                <a:spcPts val="0"/>
              </a:spcBef>
              <a:spcAft>
                <a:spcPts val="0"/>
              </a:spcAft>
              <a:buClrTx/>
              <a:buSzTx/>
              <a:buFontTx/>
              <a:buNone/>
              <a:tabLst/>
              <a:defRPr sz="3600" b="0" i="0" u="none" strike="noStrike" cap="all" spc="400" baseline="0">
                <a:ln>
                  <a:noFill/>
                </a:ln>
                <a:solidFill>
                  <a:srgbClr val="FFC525"/>
                </a:solidFill>
                <a:uFillTx/>
                <a:latin typeface="Avenir Heavy"/>
                <a:ea typeface="Avenir Heavy"/>
                <a:cs typeface="Avenir Heavy"/>
                <a:sym typeface="Avenir Heavy"/>
              </a:defRPr>
            </a:lvl1pPr>
            <a:lvl2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2pPr>
            <a:lvl3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3pPr>
            <a:lvl4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4pPr>
            <a:lvl5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5pPr>
            <a:lvl6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6pPr>
            <a:lvl7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7pPr>
            <a:lvl8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8pPr>
            <a:lvl9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Avenir Light"/>
                <a:ea typeface="Avenir Light"/>
                <a:cs typeface="Avenir Light"/>
                <a:sym typeface="Avenir Light"/>
              </a:defRPr>
            </a:lvl9pPr>
          </a:lstStyle>
          <a:p>
            <a:pPr hangingPunct="1"/>
            <a:r>
              <a:rPr lang="en-US" dirty="0"/>
              <a:t>TEST #2: Turning ON LED through GUI</a:t>
            </a:r>
          </a:p>
        </p:txBody>
      </p:sp>
      <p:pic>
        <p:nvPicPr>
          <p:cNvPr id="3" name="Picture 2">
            <a:extLst>
              <a:ext uri="{FF2B5EF4-FFF2-40B4-BE49-F238E27FC236}">
                <a16:creationId xmlns:a16="http://schemas.microsoft.com/office/drawing/2014/main" id="{C1F1CD5C-2D59-407B-AF0A-C8AA3DCB0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2926" y="2824635"/>
            <a:ext cx="5791200" cy="2781300"/>
          </a:xfrm>
          <a:prstGeom prst="rect">
            <a:avLst/>
          </a:prstGeom>
          <a:ln w="28575">
            <a:solidFill>
              <a:schemeClr val="bg1"/>
            </a:solidFill>
          </a:ln>
        </p:spPr>
      </p:pic>
      <p:pic>
        <p:nvPicPr>
          <p:cNvPr id="5" name="Picture 4">
            <a:extLst>
              <a:ext uri="{FF2B5EF4-FFF2-40B4-BE49-F238E27FC236}">
                <a16:creationId xmlns:a16="http://schemas.microsoft.com/office/drawing/2014/main" id="{8EE76F05-5A2C-4B99-9181-39291D13F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2926" y="6127253"/>
            <a:ext cx="5791200" cy="2961522"/>
          </a:xfrm>
          <a:prstGeom prst="rect">
            <a:avLst/>
          </a:prstGeom>
          <a:ln w="28575">
            <a:solidFill>
              <a:schemeClr val="bg1"/>
            </a:solidFill>
          </a:ln>
        </p:spPr>
      </p:pic>
    </p:spTree>
    <p:extLst>
      <p:ext uri="{BB962C8B-B14F-4D97-AF65-F5344CB8AC3E}">
        <p14:creationId xmlns:p14="http://schemas.microsoft.com/office/powerpoint/2010/main" val="15596628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a:latin typeface="Avenir Heavy"/>
              </a:rPr>
              <a:t>Implementing i2c</a:t>
            </a:r>
            <a:endParaRPr dirty="0">
              <a:latin typeface="Avenir Heavy"/>
            </a:endParaRPr>
          </a:p>
        </p:txBody>
      </p:sp>
      <p:sp>
        <p:nvSpPr>
          <p:cNvPr id="5" name="TextBox 7">
            <a:extLst>
              <a:ext uri="{FF2B5EF4-FFF2-40B4-BE49-F238E27FC236}">
                <a16:creationId xmlns:a16="http://schemas.microsoft.com/office/drawing/2014/main" id="{B879C46F-3FE5-46BA-8554-AE560843BB22}"/>
              </a:ext>
            </a:extLst>
          </p:cNvPr>
          <p:cNvSpPr txBox="1"/>
          <p:nvPr/>
        </p:nvSpPr>
        <p:spPr>
          <a:xfrm>
            <a:off x="812906" y="3248796"/>
            <a:ext cx="5689494" cy="4094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71500" indent="-571500">
              <a:buSzPct val="100000"/>
              <a:buFont typeface="Arial"/>
              <a:buChar char="•"/>
            </a:pPr>
            <a:r>
              <a:rPr lang="en-US" dirty="0">
                <a:latin typeface="Avenir Heavy"/>
              </a:rPr>
              <a:t>Uses two wires: SDA, SCL</a:t>
            </a:r>
          </a:p>
          <a:p>
            <a:pPr marL="571500" indent="-571500">
              <a:buSzPct val="100000"/>
              <a:buFont typeface="Arial"/>
              <a:buChar char="•"/>
            </a:pPr>
            <a:r>
              <a:rPr lang="en-US" dirty="0">
                <a:latin typeface="Avenir Heavy"/>
              </a:rPr>
              <a:t>Communication between master and single or multiple slave devices</a:t>
            </a:r>
          </a:p>
          <a:p>
            <a:pPr marL="571500" indent="-571500">
              <a:buSzPct val="100000"/>
              <a:buFont typeface="Arial"/>
              <a:buChar char="•"/>
            </a:pPr>
            <a:r>
              <a:rPr lang="en-US" dirty="0">
                <a:latin typeface="Avenir Heavy"/>
              </a:rPr>
              <a:t>Send and receive data – Reading and registers</a:t>
            </a:r>
          </a:p>
        </p:txBody>
      </p:sp>
      <p:pic>
        <p:nvPicPr>
          <p:cNvPr id="1026" name="Picture 2" descr="Image result for i2c">
            <a:extLst>
              <a:ext uri="{FF2B5EF4-FFF2-40B4-BE49-F238E27FC236}">
                <a16:creationId xmlns:a16="http://schemas.microsoft.com/office/drawing/2014/main" id="{B070CEDE-2033-453B-9158-E7825BBD77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514" y="2956914"/>
            <a:ext cx="5105380" cy="4678218"/>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5065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a:latin typeface="Avenir Heavy"/>
              </a:rPr>
              <a:t>Implementing i2c</a:t>
            </a:r>
            <a:endParaRPr dirty="0">
              <a:latin typeface="Avenir Heavy"/>
            </a:endParaRPr>
          </a:p>
        </p:txBody>
      </p:sp>
      <p:pic>
        <p:nvPicPr>
          <p:cNvPr id="3" name="Picture 2">
            <a:extLst>
              <a:ext uri="{FF2B5EF4-FFF2-40B4-BE49-F238E27FC236}">
                <a16:creationId xmlns:a16="http://schemas.microsoft.com/office/drawing/2014/main" id="{9D085B69-94B8-4249-8154-11FBE91E6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25" y="2442028"/>
            <a:ext cx="5275902" cy="681297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contourClr>
              <a:srgbClr val="C0C0C0"/>
            </a:contourClr>
          </a:sp3d>
        </p:spPr>
      </p:pic>
      <p:pic>
        <p:nvPicPr>
          <p:cNvPr id="6" name="Picture 5">
            <a:extLst>
              <a:ext uri="{FF2B5EF4-FFF2-40B4-BE49-F238E27FC236}">
                <a16:creationId xmlns:a16="http://schemas.microsoft.com/office/drawing/2014/main" id="{75B44800-0FE7-44F2-81A6-144E6066A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5965" y="2442028"/>
            <a:ext cx="5622310" cy="3766013"/>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contourClr>
              <a:srgbClr val="C0C0C0"/>
            </a:contourClr>
          </a:sp3d>
        </p:spPr>
      </p:pic>
      <p:pic>
        <p:nvPicPr>
          <p:cNvPr id="8" name="Picture 7">
            <a:extLst>
              <a:ext uri="{FF2B5EF4-FFF2-40B4-BE49-F238E27FC236}">
                <a16:creationId xmlns:a16="http://schemas.microsoft.com/office/drawing/2014/main" id="{D3940FC2-F5C8-43D4-911D-6CA4CA7D2D77}"/>
              </a:ext>
            </a:extLst>
          </p:cNvPr>
          <p:cNvPicPr>
            <a:picLocks noChangeAspect="1"/>
          </p:cNvPicPr>
          <p:nvPr/>
        </p:nvPicPr>
        <p:blipFill rotWithShape="1">
          <a:blip r:embed="rId7">
            <a:extLst>
              <a:ext uri="{28A0092B-C50C-407E-A947-70E740481C1C}">
                <a14:useLocalDpi xmlns:a14="http://schemas.microsoft.com/office/drawing/2010/main" val="0"/>
              </a:ext>
            </a:extLst>
          </a:blip>
          <a:srcRect r="54757"/>
          <a:stretch/>
        </p:blipFill>
        <p:spPr>
          <a:xfrm>
            <a:off x="7902620" y="6433226"/>
            <a:ext cx="3344047" cy="2821777"/>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429226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a:latin typeface="Avenir Heavy"/>
              </a:rPr>
              <a:t>IMU substitutes</a:t>
            </a:r>
            <a:endParaRPr dirty="0">
              <a:latin typeface="Avenir Heavy"/>
            </a:endParaRPr>
          </a:p>
        </p:txBody>
      </p:sp>
      <p:sp>
        <p:nvSpPr>
          <p:cNvPr id="5" name="TextBox 7">
            <a:extLst>
              <a:ext uri="{FF2B5EF4-FFF2-40B4-BE49-F238E27FC236}">
                <a16:creationId xmlns:a16="http://schemas.microsoft.com/office/drawing/2014/main" id="{2A846C87-71E6-414C-99BD-D8C695FD0984}"/>
              </a:ext>
            </a:extLst>
          </p:cNvPr>
          <p:cNvSpPr txBox="1"/>
          <p:nvPr/>
        </p:nvSpPr>
        <p:spPr>
          <a:xfrm>
            <a:off x="8035208" y="5717004"/>
            <a:ext cx="4025902"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buSzPct val="100000"/>
            </a:pPr>
            <a:r>
              <a:rPr lang="en-US" b="1" dirty="0">
                <a:latin typeface="Avenir Heavy"/>
              </a:rPr>
              <a:t>SparkFun Razor IMU</a:t>
            </a:r>
          </a:p>
        </p:txBody>
      </p:sp>
      <p:pic>
        <p:nvPicPr>
          <p:cNvPr id="3" name="Picture 2">
            <a:extLst>
              <a:ext uri="{FF2B5EF4-FFF2-40B4-BE49-F238E27FC236}">
                <a16:creationId xmlns:a16="http://schemas.microsoft.com/office/drawing/2014/main" id="{3BD81EC6-F2A1-4974-B480-1A49A3DE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7279" y="2303317"/>
            <a:ext cx="3844081" cy="3198725"/>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6" name="Picture 5">
            <a:extLst>
              <a:ext uri="{FF2B5EF4-FFF2-40B4-BE49-F238E27FC236}">
                <a16:creationId xmlns:a16="http://schemas.microsoft.com/office/drawing/2014/main" id="{37CBBEB9-6F5D-4F95-A80B-01578FF08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8797" y="2303317"/>
            <a:ext cx="3198724" cy="3198724"/>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sp>
        <p:nvSpPr>
          <p:cNvPr id="10" name="TextBox 7">
            <a:extLst>
              <a:ext uri="{FF2B5EF4-FFF2-40B4-BE49-F238E27FC236}">
                <a16:creationId xmlns:a16="http://schemas.microsoft.com/office/drawing/2014/main" id="{57DC5073-D508-47B5-8ECB-74E8C2419C81}"/>
              </a:ext>
            </a:extLst>
          </p:cNvPr>
          <p:cNvSpPr txBox="1"/>
          <p:nvPr/>
        </p:nvSpPr>
        <p:spPr>
          <a:xfrm>
            <a:off x="1486043" y="5717004"/>
            <a:ext cx="3586551"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buSzPct val="100000"/>
            </a:pPr>
            <a:r>
              <a:rPr lang="en-US" b="1" dirty="0">
                <a:latin typeface="Avenir Heavy"/>
              </a:rPr>
              <a:t>Adafruit BNO055</a:t>
            </a:r>
          </a:p>
        </p:txBody>
      </p:sp>
      <p:sp>
        <p:nvSpPr>
          <p:cNvPr id="11" name="TextBox 7">
            <a:extLst>
              <a:ext uri="{FF2B5EF4-FFF2-40B4-BE49-F238E27FC236}">
                <a16:creationId xmlns:a16="http://schemas.microsoft.com/office/drawing/2014/main" id="{300576D3-6699-486D-80FA-2266493A337F}"/>
              </a:ext>
            </a:extLst>
          </p:cNvPr>
          <p:cNvSpPr txBox="1"/>
          <p:nvPr/>
        </p:nvSpPr>
        <p:spPr>
          <a:xfrm>
            <a:off x="1518738" y="6924443"/>
            <a:ext cx="10019576" cy="1599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71500" indent="-571500">
              <a:buSzPct val="100000"/>
              <a:buFont typeface="Arial"/>
              <a:buChar char="•"/>
            </a:pPr>
            <a:r>
              <a:rPr lang="en-US" dirty="0">
                <a:latin typeface="Avenir Heavy"/>
              </a:rPr>
              <a:t>9-DOF</a:t>
            </a:r>
          </a:p>
          <a:p>
            <a:pPr marL="571500" indent="-571500">
              <a:buSzPct val="100000"/>
              <a:buFont typeface="Arial"/>
              <a:buChar char="•"/>
            </a:pPr>
            <a:r>
              <a:rPr lang="en-US" dirty="0">
                <a:latin typeface="Avenir Heavy"/>
              </a:rPr>
              <a:t>Accelerometer, Gyroscope, Magnetometer, 3 Axis</a:t>
            </a:r>
          </a:p>
        </p:txBody>
      </p:sp>
    </p:spTree>
    <p:extLst>
      <p:ext uri="{BB962C8B-B14F-4D97-AF65-F5344CB8AC3E}">
        <p14:creationId xmlns:p14="http://schemas.microsoft.com/office/powerpoint/2010/main" val="8146218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142"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143"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144"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dirty="0">
                <a:latin typeface="Avenir Heavy"/>
              </a:rPr>
              <a:t>Agenda</a:t>
            </a:r>
          </a:p>
        </p:txBody>
      </p:sp>
      <p:sp>
        <p:nvSpPr>
          <p:cNvPr id="145" name="TextBox 7"/>
          <p:cNvSpPr txBox="1"/>
          <p:nvPr/>
        </p:nvSpPr>
        <p:spPr>
          <a:xfrm>
            <a:off x="686526" y="3556514"/>
            <a:ext cx="11684001" cy="3929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666750" indent="-666750">
              <a:buSzPct val="100000"/>
              <a:buFont typeface="Arial"/>
              <a:buChar char="•"/>
              <a:defRPr sz="4200"/>
            </a:pPr>
            <a:r>
              <a:rPr dirty="0">
                <a:latin typeface="Avenir Heavy"/>
              </a:rPr>
              <a:t>Define problem</a:t>
            </a:r>
          </a:p>
          <a:p>
            <a:pPr marL="666750" indent="-666750">
              <a:buSzPct val="100000"/>
              <a:buFont typeface="Arial"/>
              <a:buChar char="•"/>
              <a:defRPr sz="4200"/>
            </a:pPr>
            <a:r>
              <a:rPr dirty="0">
                <a:latin typeface="Avenir Heavy"/>
              </a:rPr>
              <a:t>State objective</a:t>
            </a:r>
          </a:p>
          <a:p>
            <a:pPr marL="666750" indent="-666750">
              <a:buSzPct val="100000"/>
              <a:buFont typeface="Arial"/>
              <a:buChar char="•"/>
              <a:defRPr sz="4200"/>
            </a:pPr>
            <a:r>
              <a:rPr dirty="0">
                <a:latin typeface="Avenir Heavy"/>
              </a:rPr>
              <a:t>Executed Work/Results</a:t>
            </a:r>
          </a:p>
          <a:p>
            <a:pPr marL="666750" indent="-666750">
              <a:buSzPct val="100000"/>
              <a:buFont typeface="Arial"/>
              <a:buChar char="•"/>
              <a:defRPr sz="4200"/>
            </a:pPr>
            <a:r>
              <a:rPr dirty="0">
                <a:latin typeface="Avenir Heavy"/>
              </a:rPr>
              <a:t>Future work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1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1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12" name="Agenda"/>
          <p:cNvSpPr txBox="1">
            <a:spLocks noGrp="1"/>
          </p:cNvSpPr>
          <p:nvPr>
            <p:ph type="title"/>
          </p:nvPr>
        </p:nvSpPr>
        <p:spPr>
          <a:xfrm>
            <a:off x="686525" y="880915"/>
            <a:ext cx="11684003" cy="1422402"/>
          </a:xfrm>
          <a:prstGeom prst="rect">
            <a:avLst/>
          </a:prstGeom>
        </p:spPr>
        <p:txBody>
          <a:bodyPr>
            <a:normAutofit/>
          </a:bodyPr>
          <a:lstStyle>
            <a:lvl1pPr>
              <a:defRPr spc="700">
                <a:solidFill>
                  <a:srgbClr val="0242A6"/>
                </a:solidFill>
              </a:defRPr>
            </a:lvl1pPr>
          </a:lstStyle>
          <a:p>
            <a:r>
              <a:rPr lang="en-US" dirty="0" err="1">
                <a:latin typeface="Avenir Heavy"/>
              </a:rPr>
              <a:t>gps</a:t>
            </a:r>
            <a:r>
              <a:rPr lang="en-US" dirty="0">
                <a:latin typeface="Avenir Heavy"/>
              </a:rPr>
              <a:t> substitutes</a:t>
            </a:r>
            <a:endParaRPr dirty="0">
              <a:latin typeface="Avenir Heavy"/>
            </a:endParaRPr>
          </a:p>
        </p:txBody>
      </p:sp>
      <p:sp>
        <p:nvSpPr>
          <p:cNvPr id="5" name="TextBox 7">
            <a:extLst>
              <a:ext uri="{FF2B5EF4-FFF2-40B4-BE49-F238E27FC236}">
                <a16:creationId xmlns:a16="http://schemas.microsoft.com/office/drawing/2014/main" id="{87661C06-DBFB-453B-88C6-2B414389238A}"/>
              </a:ext>
            </a:extLst>
          </p:cNvPr>
          <p:cNvSpPr txBox="1"/>
          <p:nvPr/>
        </p:nvSpPr>
        <p:spPr>
          <a:xfrm>
            <a:off x="1504382" y="7093642"/>
            <a:ext cx="5276125" cy="2266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71500" indent="-571500">
              <a:buSzPct val="100000"/>
              <a:buFont typeface="Arial"/>
              <a:buChar char="•"/>
            </a:pPr>
            <a:r>
              <a:rPr lang="en-US" sz="2600" dirty="0">
                <a:latin typeface="Avenir Heavy"/>
              </a:rPr>
              <a:t>-165 dBm sensitivity</a:t>
            </a:r>
          </a:p>
          <a:p>
            <a:pPr marL="571500" indent="-571500">
              <a:buSzPct val="100000"/>
              <a:buFont typeface="Arial"/>
              <a:buChar char="•"/>
            </a:pPr>
            <a:r>
              <a:rPr lang="en-US" sz="2600" dirty="0">
                <a:latin typeface="Avenir Heavy"/>
              </a:rPr>
              <a:t>10 Hz updates</a:t>
            </a:r>
          </a:p>
          <a:p>
            <a:pPr marL="571500" indent="-571500">
              <a:buSzPct val="100000"/>
              <a:buFont typeface="Arial"/>
              <a:buChar char="•"/>
            </a:pPr>
            <a:r>
              <a:rPr lang="en-US" sz="2600" dirty="0">
                <a:latin typeface="Avenir Heavy"/>
              </a:rPr>
              <a:t>66 channels</a:t>
            </a:r>
          </a:p>
        </p:txBody>
      </p:sp>
      <p:pic>
        <p:nvPicPr>
          <p:cNvPr id="3" name="Picture 2">
            <a:extLst>
              <a:ext uri="{FF2B5EF4-FFF2-40B4-BE49-F238E27FC236}">
                <a16:creationId xmlns:a16="http://schemas.microsoft.com/office/drawing/2014/main" id="{73C5C0A0-8E03-4032-9DBB-437B9E92A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382" y="2571435"/>
            <a:ext cx="3531167" cy="3156266"/>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6" name="Picture 5">
            <a:extLst>
              <a:ext uri="{FF2B5EF4-FFF2-40B4-BE49-F238E27FC236}">
                <a16:creationId xmlns:a16="http://schemas.microsoft.com/office/drawing/2014/main" id="{F5FEC5AB-A7C5-4C5A-86E3-18B7AC6A71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5881" y="2487555"/>
            <a:ext cx="4064537" cy="3198206"/>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sp>
        <p:nvSpPr>
          <p:cNvPr id="10" name="TextBox 7">
            <a:extLst>
              <a:ext uri="{FF2B5EF4-FFF2-40B4-BE49-F238E27FC236}">
                <a16:creationId xmlns:a16="http://schemas.microsoft.com/office/drawing/2014/main" id="{14F7E149-77C8-4F4C-A6DF-977F07A403B8}"/>
              </a:ext>
            </a:extLst>
          </p:cNvPr>
          <p:cNvSpPr txBox="1"/>
          <p:nvPr/>
        </p:nvSpPr>
        <p:spPr>
          <a:xfrm>
            <a:off x="1476689" y="6012019"/>
            <a:ext cx="3586551" cy="822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buSzPct val="100000"/>
            </a:pPr>
            <a:r>
              <a:rPr lang="en-US" sz="2600" b="1" dirty="0">
                <a:latin typeface="Avenir Heavy"/>
              </a:rPr>
              <a:t>Adafruit Ultimate GPS Logger Shield</a:t>
            </a:r>
          </a:p>
        </p:txBody>
      </p:sp>
      <p:sp>
        <p:nvSpPr>
          <p:cNvPr id="11" name="TextBox 7">
            <a:extLst>
              <a:ext uri="{FF2B5EF4-FFF2-40B4-BE49-F238E27FC236}">
                <a16:creationId xmlns:a16="http://schemas.microsoft.com/office/drawing/2014/main" id="{7A4AEFE5-4E23-4F91-97B3-4892CB66ED00}"/>
              </a:ext>
            </a:extLst>
          </p:cNvPr>
          <p:cNvSpPr txBox="1"/>
          <p:nvPr/>
        </p:nvSpPr>
        <p:spPr>
          <a:xfrm>
            <a:off x="7674873" y="6012018"/>
            <a:ext cx="3586551" cy="8227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buSzPct val="100000"/>
            </a:pPr>
            <a:r>
              <a:rPr lang="en-US" sz="2600" b="1" dirty="0">
                <a:latin typeface="Avenir Heavy"/>
              </a:rPr>
              <a:t>SparkFun GPS Module Copernicus II DIP</a:t>
            </a:r>
          </a:p>
        </p:txBody>
      </p:sp>
      <p:sp>
        <p:nvSpPr>
          <p:cNvPr id="12" name="TextBox 7">
            <a:extLst>
              <a:ext uri="{FF2B5EF4-FFF2-40B4-BE49-F238E27FC236}">
                <a16:creationId xmlns:a16="http://schemas.microsoft.com/office/drawing/2014/main" id="{CCDC27B1-55B7-48C5-8185-3E4E3D6C3808}"/>
              </a:ext>
            </a:extLst>
          </p:cNvPr>
          <p:cNvSpPr txBox="1"/>
          <p:nvPr/>
        </p:nvSpPr>
        <p:spPr>
          <a:xfrm>
            <a:off x="7435881" y="7135191"/>
            <a:ext cx="5276125" cy="2183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71500" indent="-571500">
              <a:buSzPct val="100000"/>
              <a:buFont typeface="Arial"/>
              <a:buChar char="•"/>
            </a:pPr>
            <a:r>
              <a:rPr lang="en-US" sz="2600" dirty="0">
                <a:latin typeface="Avenir Heavy"/>
              </a:rPr>
              <a:t>-160 dBm sensitivity</a:t>
            </a:r>
          </a:p>
          <a:p>
            <a:pPr marL="571500" indent="-571500">
              <a:buSzPct val="100000"/>
              <a:buFont typeface="Arial"/>
              <a:buChar char="•"/>
            </a:pPr>
            <a:r>
              <a:rPr lang="en-US" sz="2600" dirty="0">
                <a:latin typeface="Avenir Heavy"/>
              </a:rPr>
              <a:t>1 Hz updates</a:t>
            </a:r>
          </a:p>
          <a:p>
            <a:pPr marL="571500" indent="-571500">
              <a:buSzPct val="100000"/>
              <a:buFont typeface="Arial"/>
              <a:buChar char="•"/>
            </a:pPr>
            <a:r>
              <a:rPr lang="en-US" sz="2600" dirty="0">
                <a:latin typeface="Avenir Heavy"/>
              </a:rPr>
              <a:t>12 channels</a:t>
            </a:r>
          </a:p>
        </p:txBody>
      </p:sp>
    </p:spTree>
    <p:extLst>
      <p:ext uri="{BB962C8B-B14F-4D97-AF65-F5344CB8AC3E}">
        <p14:creationId xmlns:p14="http://schemas.microsoft.com/office/powerpoint/2010/main" val="17940839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77"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78"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79"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dirty="0">
                <a:latin typeface="Avenir Heavy"/>
              </a:rPr>
              <a:t>Future work</a:t>
            </a:r>
          </a:p>
        </p:txBody>
      </p:sp>
      <p:sp>
        <p:nvSpPr>
          <p:cNvPr id="280" name="TextBox 7"/>
          <p:cNvSpPr txBox="1"/>
          <p:nvPr/>
        </p:nvSpPr>
        <p:spPr>
          <a:xfrm>
            <a:off x="686525" y="2515462"/>
            <a:ext cx="11684003" cy="5593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666750" indent="-666750">
              <a:buSzPct val="100000"/>
              <a:buFont typeface="Arial"/>
              <a:buChar char="•"/>
              <a:defRPr sz="4200"/>
            </a:pPr>
            <a:r>
              <a:rPr lang="en-US" dirty="0">
                <a:latin typeface="Avenir Heavy"/>
              </a:rPr>
              <a:t>Honeywell CDR</a:t>
            </a:r>
          </a:p>
          <a:p>
            <a:pPr marL="666750" indent="-666750">
              <a:buSzPct val="100000"/>
              <a:buFont typeface="Arial"/>
              <a:buChar char="•"/>
              <a:defRPr sz="4200"/>
            </a:pPr>
            <a:r>
              <a:rPr lang="en-US" dirty="0">
                <a:latin typeface="Avenir Heavy"/>
              </a:rPr>
              <a:t>Continue communication tests</a:t>
            </a:r>
          </a:p>
          <a:p>
            <a:pPr marL="666750" indent="-666750">
              <a:buSzPct val="100000"/>
              <a:buFont typeface="Arial"/>
              <a:buChar char="•"/>
              <a:defRPr sz="4200"/>
            </a:pPr>
            <a:r>
              <a:rPr lang="en-US" dirty="0">
                <a:latin typeface="Avenir Heavy"/>
              </a:rPr>
              <a:t>Complete modeling &amp; simulation phase</a:t>
            </a:r>
          </a:p>
          <a:p>
            <a:pPr marL="666750" indent="-666750">
              <a:buSzPct val="100000"/>
              <a:buFont typeface="Arial"/>
              <a:buChar char="•"/>
              <a:defRPr sz="4200"/>
            </a:pPr>
            <a:r>
              <a:rPr dirty="0">
                <a:latin typeface="Avenir Heavy"/>
              </a:rPr>
              <a:t>Integrate Arduino </a:t>
            </a:r>
            <a:r>
              <a:rPr lang="en-US" dirty="0">
                <a:latin typeface="Avenir Heavy"/>
              </a:rPr>
              <a:t>MKR1000</a:t>
            </a:r>
            <a:r>
              <a:rPr dirty="0">
                <a:latin typeface="Avenir Heavy"/>
              </a:rPr>
              <a:t> with Arrieta G25, </a:t>
            </a:r>
            <a:r>
              <a:rPr lang="en-US" dirty="0">
                <a:latin typeface="Avenir Heavy"/>
              </a:rPr>
              <a:t>IMU</a:t>
            </a:r>
            <a:r>
              <a:rPr dirty="0">
                <a:latin typeface="Avenir Heavy"/>
              </a:rPr>
              <a:t>, </a:t>
            </a:r>
            <a:r>
              <a:rPr lang="en-US" dirty="0">
                <a:latin typeface="Avenir Heavy"/>
              </a:rPr>
              <a:t>GPS, </a:t>
            </a:r>
            <a:r>
              <a:rPr dirty="0">
                <a:latin typeface="Avenir Heavy"/>
              </a:rPr>
              <a:t>and UAV motors</a:t>
            </a:r>
            <a:endParaRPr lang="en-US" dirty="0">
              <a:latin typeface="Avenir Heavy"/>
            </a:endParaRPr>
          </a:p>
          <a:p>
            <a:pPr marL="666750" indent="-666750">
              <a:buSzPct val="100000"/>
              <a:buFont typeface="Arial"/>
              <a:buChar char="•"/>
              <a:defRPr sz="4200"/>
            </a:pPr>
            <a:r>
              <a:rPr lang="en-US" dirty="0">
                <a:latin typeface="Avenir Heavy"/>
              </a:rPr>
              <a:t>Evaluate designed control system</a:t>
            </a:r>
            <a:endParaRPr dirty="0">
              <a:latin typeface="Avenir Heavy"/>
            </a:endParaRPr>
          </a:p>
        </p:txBody>
      </p:sp>
    </p:spTree>
    <p:extLst>
      <p:ext uri="{BB962C8B-B14F-4D97-AF65-F5344CB8AC3E}">
        <p14:creationId xmlns:p14="http://schemas.microsoft.com/office/powerpoint/2010/main" val="39412895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84"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85"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86" name="URP-HS: Oral Progress Report #1"/>
          <p:cNvSpPr txBox="1"/>
          <p:nvPr/>
        </p:nvSpPr>
        <p:spPr>
          <a:xfrm>
            <a:off x="845125" y="3936999"/>
            <a:ext cx="11314549"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ctr">
              <a:defRPr sz="4800" cap="all" spc="300">
                <a:solidFill>
                  <a:srgbClr val="0242A6"/>
                </a:solidFill>
                <a:latin typeface="Avenir Heavy"/>
                <a:ea typeface="Avenir Heavy"/>
                <a:cs typeface="Avenir Heavy"/>
                <a:sym typeface="Avenir Heavy"/>
              </a:defRPr>
            </a:lvl1pPr>
          </a:lstStyle>
          <a:p>
            <a:r>
              <a:rPr dirty="0"/>
              <a:t>Questions?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149"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150"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151"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dirty="0">
                <a:latin typeface="Avenir Heavy"/>
              </a:rPr>
              <a:t>Problem</a:t>
            </a:r>
          </a:p>
        </p:txBody>
      </p:sp>
      <p:grpSp>
        <p:nvGrpSpPr>
          <p:cNvPr id="154" name="Picture 2"/>
          <p:cNvGrpSpPr/>
          <p:nvPr/>
        </p:nvGrpSpPr>
        <p:grpSpPr>
          <a:xfrm>
            <a:off x="1077204" y="2442027"/>
            <a:ext cx="10902644" cy="6163470"/>
            <a:chOff x="0" y="0"/>
            <a:chExt cx="10902643" cy="6163468"/>
          </a:xfrm>
        </p:grpSpPr>
        <p:sp>
          <p:nvSpPr>
            <p:cNvPr id="152" name="Shape"/>
            <p:cNvSpPr/>
            <p:nvPr/>
          </p:nvSpPr>
          <p:spPr>
            <a:xfrm>
              <a:off x="-1" y="0"/>
              <a:ext cx="10902645" cy="6163354"/>
            </a:xfrm>
            <a:custGeom>
              <a:avLst/>
              <a:gdLst/>
              <a:ahLst/>
              <a:cxnLst>
                <a:cxn ang="0">
                  <a:pos x="wd2" y="hd2"/>
                </a:cxn>
                <a:cxn ang="5400000">
                  <a:pos x="wd2" y="hd2"/>
                </a:cxn>
                <a:cxn ang="10800000">
                  <a:pos x="wd2" y="hd2"/>
                </a:cxn>
                <a:cxn ang="16200000">
                  <a:pos x="wd2" y="hd2"/>
                </a:cxn>
              </a:cxnLst>
              <a:rect l="0" t="0" r="r" b="b"/>
              <a:pathLst>
                <a:path w="21600" h="21600" extrusionOk="0">
                  <a:moveTo>
                    <a:pt x="0" y="1856"/>
                  </a:moveTo>
                  <a:lnTo>
                    <a:pt x="0" y="1856"/>
                  </a:lnTo>
                  <a:cubicBezTo>
                    <a:pt x="0" y="831"/>
                    <a:pt x="470" y="0"/>
                    <a:pt x="1049" y="0"/>
                  </a:cubicBezTo>
                  <a:lnTo>
                    <a:pt x="20551" y="0"/>
                  </a:lnTo>
                  <a:lnTo>
                    <a:pt x="20551" y="0"/>
                  </a:lnTo>
                  <a:cubicBezTo>
                    <a:pt x="21130" y="0"/>
                    <a:pt x="21600" y="831"/>
                    <a:pt x="21600" y="1856"/>
                  </a:cubicBezTo>
                  <a:lnTo>
                    <a:pt x="21600" y="19744"/>
                  </a:lnTo>
                  <a:lnTo>
                    <a:pt x="21600" y="19744"/>
                  </a:lnTo>
                  <a:cubicBezTo>
                    <a:pt x="21600" y="20769"/>
                    <a:pt x="21130" y="21600"/>
                    <a:pt x="20551" y="21600"/>
                  </a:cubicBezTo>
                  <a:lnTo>
                    <a:pt x="1049" y="21600"/>
                  </a:lnTo>
                  <a:lnTo>
                    <a:pt x="1049" y="21600"/>
                  </a:lnTo>
                  <a:cubicBezTo>
                    <a:pt x="470" y="21600"/>
                    <a:pt x="0" y="20769"/>
                    <a:pt x="0" y="19744"/>
                  </a:cubicBezTo>
                  <a:close/>
                </a:path>
              </a:pathLst>
            </a:custGeom>
            <a:solidFill>
              <a:srgbClr val="EDEDED"/>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4000">
                  <a:solidFill>
                    <a:srgbClr val="000000"/>
                  </a:solidFill>
                  <a:latin typeface="+mn-lt"/>
                  <a:ea typeface="+mn-ea"/>
                  <a:cs typeface="+mn-cs"/>
                  <a:sym typeface="Helvetica"/>
                </a:defRPr>
              </a:pPr>
              <a:endParaRPr/>
            </a:p>
          </p:txBody>
        </p:sp>
        <p:pic>
          <p:nvPicPr>
            <p:cNvPr id="153" name="image4.png" descr="image4.png"/>
            <p:cNvPicPr>
              <a:picLocks noChangeAspect="1"/>
            </p:cNvPicPr>
            <p:nvPr/>
          </p:nvPicPr>
          <p:blipFill>
            <a:blip r:embed="rId5">
              <a:extLst/>
            </a:blip>
            <a:srcRect t="2166" b="1568"/>
            <a:stretch>
              <a:fillRect/>
            </a:stretch>
          </p:blipFill>
          <p:spPr>
            <a:xfrm>
              <a:off x="0" y="0"/>
              <a:ext cx="10902554" cy="6163469"/>
            </a:xfrm>
            <a:custGeom>
              <a:avLst/>
              <a:gdLst/>
              <a:ahLst/>
              <a:cxnLst>
                <a:cxn ang="0">
                  <a:pos x="wd2" y="hd2"/>
                </a:cxn>
                <a:cxn ang="5400000">
                  <a:pos x="wd2" y="hd2"/>
                </a:cxn>
                <a:cxn ang="10800000">
                  <a:pos x="wd2" y="hd2"/>
                </a:cxn>
                <a:cxn ang="16200000">
                  <a:pos x="wd2" y="hd2"/>
                </a:cxn>
              </a:cxnLst>
              <a:rect l="0" t="0" r="r" b="b"/>
              <a:pathLst>
                <a:path w="21600" h="21600" extrusionOk="0">
                  <a:moveTo>
                    <a:pt x="1050" y="0"/>
                  </a:moveTo>
                  <a:cubicBezTo>
                    <a:pt x="470" y="0"/>
                    <a:pt x="0" y="832"/>
                    <a:pt x="0" y="1857"/>
                  </a:cubicBezTo>
                  <a:lnTo>
                    <a:pt x="0" y="19743"/>
                  </a:lnTo>
                  <a:cubicBezTo>
                    <a:pt x="0" y="20768"/>
                    <a:pt x="470" y="21600"/>
                    <a:pt x="1050" y="21600"/>
                  </a:cubicBezTo>
                  <a:lnTo>
                    <a:pt x="20551" y="21600"/>
                  </a:lnTo>
                  <a:cubicBezTo>
                    <a:pt x="21131" y="21600"/>
                    <a:pt x="21600" y="20768"/>
                    <a:pt x="21600" y="19743"/>
                  </a:cubicBezTo>
                  <a:lnTo>
                    <a:pt x="21600" y="1857"/>
                  </a:lnTo>
                  <a:cubicBezTo>
                    <a:pt x="21600" y="832"/>
                    <a:pt x="21131" y="0"/>
                    <a:pt x="20551" y="0"/>
                  </a:cubicBezTo>
                  <a:lnTo>
                    <a:pt x="1050" y="0"/>
                  </a:lnTo>
                  <a:close/>
                </a:path>
              </a:pathLst>
            </a:custGeom>
            <a:ln w="12700" cap="flat">
              <a:noFill/>
              <a:miter lim="400000"/>
            </a:ln>
            <a:effectLst>
              <a:reflection stA="38000" endPos="40000" dir="5400000" sy="-100000" algn="bl" rotWithShape="0"/>
            </a:effectLst>
          </p:spPr>
        </p:pic>
      </p:grpSp>
      <p:pic>
        <p:nvPicPr>
          <p:cNvPr id="155" name="Picture 8" descr="Picture 8"/>
          <p:cNvPicPr>
            <a:picLocks noChangeAspect="1"/>
          </p:cNvPicPr>
          <p:nvPr/>
        </p:nvPicPr>
        <p:blipFill>
          <a:blip r:embed="rId6">
            <a:extLst/>
          </a:blip>
          <a:stretch>
            <a:fillRect/>
          </a:stretch>
        </p:blipFill>
        <p:spPr>
          <a:xfrm>
            <a:off x="1390354" y="2515460"/>
            <a:ext cx="1788520" cy="178852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159"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160"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161"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dirty="0">
                <a:latin typeface="Avenir Heavy"/>
              </a:rPr>
              <a:t>Objectives</a:t>
            </a:r>
          </a:p>
        </p:txBody>
      </p:sp>
      <p:pic>
        <p:nvPicPr>
          <p:cNvPr id="162" name="B0BE5F2D-C383-4ADA-9125-1AC7C31D83D7-L0-001.jpeg" descr="B0BE5F2D-C383-4ADA-9125-1AC7C31D83D7-L0-001.jpeg"/>
          <p:cNvPicPr>
            <a:picLocks noChangeAspect="1"/>
          </p:cNvPicPr>
          <p:nvPr/>
        </p:nvPicPr>
        <p:blipFill>
          <a:blip r:embed="rId5">
            <a:extLst/>
          </a:blip>
          <a:srcRect/>
          <a:stretch>
            <a:fillRect/>
          </a:stretch>
        </p:blipFill>
        <p:spPr>
          <a:xfrm>
            <a:off x="683525" y="5844947"/>
            <a:ext cx="6083028" cy="3649818"/>
          </a:xfrm>
          <a:prstGeom prst="rect">
            <a:avLst/>
          </a:prstGeom>
          <a:ln w="12700">
            <a:solidFill>
              <a:srgbClr val="000000"/>
            </a:solidFill>
            <a:miter lim="400000"/>
          </a:ln>
        </p:spPr>
      </p:pic>
      <p:pic>
        <p:nvPicPr>
          <p:cNvPr id="163" name="1D75E96E-B078-4515-87A4-F1A6842EA38D-L0-001.png" descr="1D75E96E-B078-4515-87A4-F1A6842EA38D-L0-001.png"/>
          <p:cNvPicPr>
            <a:picLocks noChangeAspect="1"/>
          </p:cNvPicPr>
          <p:nvPr/>
        </p:nvPicPr>
        <p:blipFill>
          <a:blip r:embed="rId6">
            <a:extLst/>
          </a:blip>
          <a:srcRect l="6144" t="2771" r="6144" b="2771"/>
          <a:stretch>
            <a:fillRect/>
          </a:stretch>
        </p:blipFill>
        <p:spPr>
          <a:xfrm>
            <a:off x="674455" y="2176650"/>
            <a:ext cx="6693199" cy="3564765"/>
          </a:xfrm>
          <a:prstGeom prst="rect">
            <a:avLst/>
          </a:prstGeom>
          <a:ln w="12700">
            <a:solidFill>
              <a:srgbClr val="000000"/>
            </a:solidFill>
            <a:miter lim="400000"/>
          </a:ln>
        </p:spPr>
      </p:pic>
      <p:pic>
        <p:nvPicPr>
          <p:cNvPr id="164" name="080E246E-FB43-4BA8-A298-C85BD14806A1-L0-001.jpeg" descr="080E246E-FB43-4BA8-A298-C85BD14806A1-L0-001.jpeg"/>
          <p:cNvPicPr>
            <a:picLocks noChangeAspect="1"/>
          </p:cNvPicPr>
          <p:nvPr/>
        </p:nvPicPr>
        <p:blipFill>
          <a:blip r:embed="rId7">
            <a:extLst/>
          </a:blip>
          <a:srcRect t="10460" b="1293"/>
          <a:stretch>
            <a:fillRect/>
          </a:stretch>
        </p:blipFill>
        <p:spPr>
          <a:xfrm>
            <a:off x="7460825" y="2156373"/>
            <a:ext cx="5208929" cy="3616488"/>
          </a:xfrm>
          <a:prstGeom prst="rect">
            <a:avLst/>
          </a:prstGeom>
          <a:ln w="12700">
            <a:solidFill>
              <a:srgbClr val="000000"/>
            </a:solidFill>
            <a:miter lim="400000"/>
          </a:ln>
        </p:spPr>
      </p:pic>
      <p:pic>
        <p:nvPicPr>
          <p:cNvPr id="165" name="6BC23EA0-4D62-48E1-9359-38E7D4444849-L0-001.jpeg" descr="6BC23EA0-4D62-48E1-9359-38E7D4444849-L0-001.jpeg"/>
          <p:cNvPicPr>
            <a:picLocks noChangeAspect="1"/>
          </p:cNvPicPr>
          <p:nvPr/>
        </p:nvPicPr>
        <p:blipFill>
          <a:blip r:embed="rId8">
            <a:extLst/>
          </a:blip>
          <a:srcRect l="7599" r="12220"/>
          <a:stretch>
            <a:fillRect/>
          </a:stretch>
        </p:blipFill>
        <p:spPr>
          <a:xfrm>
            <a:off x="6862734" y="5846276"/>
            <a:ext cx="5820943" cy="3647123"/>
          </a:xfrm>
          <a:prstGeom prst="rect">
            <a:avLst/>
          </a:prstGeom>
          <a:ln w="12700">
            <a:solidFill>
              <a:srgbClr val="000000"/>
            </a:solidFill>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190"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191"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192"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dirty="0">
                <a:latin typeface="Avenir Heavy"/>
              </a:rPr>
              <a:t>Executed work</a:t>
            </a:r>
          </a:p>
        </p:txBody>
      </p:sp>
      <p:sp>
        <p:nvSpPr>
          <p:cNvPr id="193" name="TextBox 7"/>
          <p:cNvSpPr txBox="1"/>
          <p:nvPr/>
        </p:nvSpPr>
        <p:spPr>
          <a:xfrm>
            <a:off x="686525" y="2442028"/>
            <a:ext cx="11684003" cy="659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71500" indent="-571500">
              <a:buSzPct val="100000"/>
              <a:buFont typeface="Arial"/>
              <a:buChar char="•"/>
            </a:pPr>
            <a:r>
              <a:rPr lang="en-US" dirty="0">
                <a:latin typeface="Avenir Heavy"/>
              </a:rPr>
              <a:t>Revised Simulink control system model</a:t>
            </a:r>
          </a:p>
          <a:p>
            <a:pPr marL="571500" indent="-571500">
              <a:buSzPct val="100000"/>
              <a:buFont typeface="Arial"/>
              <a:buChar char="•"/>
            </a:pPr>
            <a:r>
              <a:rPr lang="en-US" dirty="0">
                <a:latin typeface="Avenir Heavy"/>
              </a:rPr>
              <a:t>Revised equations of motion</a:t>
            </a:r>
          </a:p>
          <a:p>
            <a:pPr marL="571500" indent="-571500">
              <a:buSzPct val="100000"/>
              <a:buFont typeface="Arial"/>
              <a:buChar char="•"/>
            </a:pPr>
            <a:r>
              <a:rPr lang="en-US" dirty="0">
                <a:latin typeface="Avenir Heavy"/>
              </a:rPr>
              <a:t>Revised equations for determining power supply</a:t>
            </a:r>
          </a:p>
          <a:p>
            <a:pPr marL="571500" indent="-571500">
              <a:buSzPct val="100000"/>
              <a:buFont typeface="Arial"/>
              <a:buChar char="•"/>
            </a:pPr>
            <a:r>
              <a:rPr lang="en-US" dirty="0">
                <a:latin typeface="Avenir Heavy"/>
              </a:rPr>
              <a:t>Established possible communication schemes</a:t>
            </a:r>
          </a:p>
          <a:p>
            <a:pPr marL="571500" indent="-571500">
              <a:buSzPct val="100000"/>
              <a:buFont typeface="Arial"/>
              <a:buChar char="•"/>
            </a:pPr>
            <a:r>
              <a:rPr lang="en-US" dirty="0">
                <a:latin typeface="Avenir Heavy"/>
              </a:rPr>
              <a:t>MATLAB-Arduino tests</a:t>
            </a:r>
          </a:p>
          <a:p>
            <a:pPr marL="571500" indent="-571500">
              <a:buSzPct val="100000"/>
              <a:buFont typeface="Arial"/>
              <a:buChar char="•"/>
            </a:pPr>
            <a:r>
              <a:rPr lang="en-US" dirty="0">
                <a:latin typeface="Avenir Heavy"/>
              </a:rPr>
              <a:t>Implementing I2C</a:t>
            </a:r>
          </a:p>
          <a:p>
            <a:pPr marL="571500" indent="-571500">
              <a:buSzPct val="100000"/>
              <a:buFont typeface="Arial"/>
              <a:buChar char="•"/>
            </a:pPr>
            <a:r>
              <a:rPr lang="en-US" dirty="0">
                <a:latin typeface="Avenir Heavy"/>
              </a:rPr>
              <a:t>Evaluated IMU/GPS substitutes</a:t>
            </a:r>
          </a:p>
        </p:txBody>
      </p:sp>
    </p:spTree>
    <p:extLst>
      <p:ext uri="{BB962C8B-B14F-4D97-AF65-F5344CB8AC3E}">
        <p14:creationId xmlns:p14="http://schemas.microsoft.com/office/powerpoint/2010/main" val="34509939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197"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198"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199" name="URP-HS: Oral Progress Report #1"/>
          <p:cNvSpPr txBox="1"/>
          <p:nvPr/>
        </p:nvSpPr>
        <p:spPr>
          <a:xfrm>
            <a:off x="845125" y="3936999"/>
            <a:ext cx="11314549"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ctr">
              <a:defRPr sz="4800" cap="all" spc="300">
                <a:solidFill>
                  <a:srgbClr val="0242A6"/>
                </a:solidFill>
                <a:latin typeface="Avenir Heavy"/>
                <a:ea typeface="Avenir Heavy"/>
                <a:cs typeface="Avenir Heavy"/>
                <a:sym typeface="Avenir Heavy"/>
              </a:defRPr>
            </a:lvl1pPr>
          </a:lstStyle>
          <a:p>
            <a:r>
              <a:t>Results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03"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04"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05"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Simulink </a:t>
            </a:r>
            <a:r>
              <a:rPr lang="en-US" dirty="0" err="1">
                <a:latin typeface="Avenir Heavy"/>
              </a:rPr>
              <a:t>uav</a:t>
            </a:r>
            <a:r>
              <a:rPr lang="en-US" dirty="0">
                <a:latin typeface="Avenir Heavy"/>
              </a:rPr>
              <a:t> Model</a:t>
            </a:r>
            <a:endParaRPr dirty="0">
              <a:latin typeface="Avenir Heavy"/>
            </a:endParaRPr>
          </a:p>
        </p:txBody>
      </p:sp>
      <p:pic>
        <p:nvPicPr>
          <p:cNvPr id="3" name="Picture 2">
            <a:extLst>
              <a:ext uri="{FF2B5EF4-FFF2-40B4-BE49-F238E27FC236}">
                <a16:creationId xmlns:a16="http://schemas.microsoft.com/office/drawing/2014/main" id="{D3C3ADF6-4179-4F4B-8ABD-617B1828FF8D}"/>
              </a:ext>
            </a:extLst>
          </p:cNvPr>
          <p:cNvPicPr>
            <a:picLocks noChangeAspect="1"/>
          </p:cNvPicPr>
          <p:nvPr/>
        </p:nvPicPr>
        <p:blipFill>
          <a:blip r:embed="rId5"/>
          <a:stretch>
            <a:fillRect/>
          </a:stretch>
        </p:blipFill>
        <p:spPr>
          <a:xfrm>
            <a:off x="654050" y="2343150"/>
            <a:ext cx="11696700" cy="5067300"/>
          </a:xfrm>
          <a:prstGeom prst="rect">
            <a:avLst/>
          </a:prstGeom>
          <a:ln w="31750">
            <a:solidFill>
              <a:schemeClr val="bg1"/>
            </a:solidFill>
          </a:ln>
        </p:spPr>
      </p:pic>
    </p:spTree>
    <p:extLst>
      <p:ext uri="{BB962C8B-B14F-4D97-AF65-F5344CB8AC3E}">
        <p14:creationId xmlns:p14="http://schemas.microsoft.com/office/powerpoint/2010/main" val="41286077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03"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04"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05"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Simulink </a:t>
            </a:r>
            <a:r>
              <a:rPr lang="en-US" dirty="0" err="1">
                <a:latin typeface="Avenir Heavy"/>
              </a:rPr>
              <a:t>uav</a:t>
            </a:r>
            <a:r>
              <a:rPr lang="en-US" dirty="0">
                <a:latin typeface="Avenir Heavy"/>
              </a:rPr>
              <a:t> Model</a:t>
            </a:r>
            <a:endParaRPr dirty="0">
              <a:latin typeface="Avenir Heavy"/>
            </a:endParaRPr>
          </a:p>
        </p:txBody>
      </p:sp>
      <p:pic>
        <p:nvPicPr>
          <p:cNvPr id="7" name="Picture 6">
            <a:extLst>
              <a:ext uri="{FF2B5EF4-FFF2-40B4-BE49-F238E27FC236}">
                <a16:creationId xmlns:a16="http://schemas.microsoft.com/office/drawing/2014/main" id="{DD9D08DC-51DC-4AF7-8254-32DE5C2EC1B7}"/>
              </a:ext>
            </a:extLst>
          </p:cNvPr>
          <p:cNvPicPr>
            <a:picLocks noChangeAspect="1"/>
          </p:cNvPicPr>
          <p:nvPr/>
        </p:nvPicPr>
        <p:blipFill>
          <a:blip r:embed="rId5"/>
          <a:stretch>
            <a:fillRect/>
          </a:stretch>
        </p:blipFill>
        <p:spPr>
          <a:xfrm>
            <a:off x="926237" y="4376737"/>
            <a:ext cx="4807794" cy="3819525"/>
          </a:xfrm>
          <a:prstGeom prst="rect">
            <a:avLst/>
          </a:prstGeom>
          <a:ln>
            <a:solidFill>
              <a:schemeClr val="bg1"/>
            </a:solidFill>
          </a:ln>
        </p:spPr>
      </p:pic>
      <p:pic>
        <p:nvPicPr>
          <p:cNvPr id="8" name="Picture 7">
            <a:extLst>
              <a:ext uri="{FF2B5EF4-FFF2-40B4-BE49-F238E27FC236}">
                <a16:creationId xmlns:a16="http://schemas.microsoft.com/office/drawing/2014/main" id="{00ECC54C-F60B-46B7-97C9-BFC105D60CEF}"/>
              </a:ext>
            </a:extLst>
          </p:cNvPr>
          <p:cNvPicPr>
            <a:picLocks noChangeAspect="1"/>
          </p:cNvPicPr>
          <p:nvPr/>
        </p:nvPicPr>
        <p:blipFill>
          <a:blip r:embed="rId6"/>
          <a:stretch>
            <a:fillRect/>
          </a:stretch>
        </p:blipFill>
        <p:spPr>
          <a:xfrm>
            <a:off x="6735186" y="4376737"/>
            <a:ext cx="5678913" cy="2780438"/>
          </a:xfrm>
          <a:prstGeom prst="rect">
            <a:avLst/>
          </a:prstGeom>
          <a:ln>
            <a:solidFill>
              <a:schemeClr val="bg1"/>
            </a:solidFill>
          </a:ln>
        </p:spPr>
      </p:pic>
      <p:pic>
        <p:nvPicPr>
          <p:cNvPr id="5" name="Picture 4">
            <a:extLst>
              <a:ext uri="{FF2B5EF4-FFF2-40B4-BE49-F238E27FC236}">
                <a16:creationId xmlns:a16="http://schemas.microsoft.com/office/drawing/2014/main" id="{F4EAE9CE-7D99-4964-8AA2-448EA1CDDE9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36627" y="2687995"/>
            <a:ext cx="3987014" cy="1279167"/>
          </a:xfrm>
          <a:prstGeom prst="rect">
            <a:avLst/>
          </a:prstGeom>
        </p:spPr>
      </p:pic>
      <p:pic>
        <p:nvPicPr>
          <p:cNvPr id="6" name="Picture 5">
            <a:extLst>
              <a:ext uri="{FF2B5EF4-FFF2-40B4-BE49-F238E27FC236}">
                <a16:creationId xmlns:a16="http://schemas.microsoft.com/office/drawing/2014/main" id="{B9902969-6002-4B1F-9236-01F0E423F42F}"/>
              </a:ext>
            </a:extLst>
          </p:cNvPr>
          <p:cNvPicPr>
            <a:picLocks noChangeAspect="1"/>
          </p:cNvPicPr>
          <p:nvPr/>
        </p:nvPicPr>
        <p:blipFill>
          <a:blip r:embed="rId8"/>
          <a:stretch>
            <a:fillRect/>
          </a:stretch>
        </p:blipFill>
        <p:spPr>
          <a:xfrm>
            <a:off x="7700609" y="2759432"/>
            <a:ext cx="3748068" cy="1136292"/>
          </a:xfrm>
          <a:prstGeom prst="rect">
            <a:avLst/>
          </a:prstGeom>
        </p:spPr>
      </p:pic>
    </p:spTree>
    <p:extLst>
      <p:ext uri="{BB962C8B-B14F-4D97-AF65-F5344CB8AC3E}">
        <p14:creationId xmlns:p14="http://schemas.microsoft.com/office/powerpoint/2010/main" val="6133595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F7ED"/>
        </a:solidFill>
        <a:effectLst/>
      </p:bgPr>
    </p:bg>
    <p:spTree>
      <p:nvGrpSpPr>
        <p:cNvPr id="1" name=""/>
        <p:cNvGrpSpPr/>
        <p:nvPr/>
      </p:nvGrpSpPr>
      <p:grpSpPr>
        <a:xfrm>
          <a:off x="0" y="0"/>
          <a:ext cx="0" cy="0"/>
          <a:chOff x="0" y="0"/>
          <a:chExt cx="0" cy="0"/>
        </a:xfrm>
      </p:grpSpPr>
      <p:pic>
        <p:nvPicPr>
          <p:cNvPr id="203" name="Picture 13" descr="Picture 13"/>
          <p:cNvPicPr>
            <a:picLocks noChangeAspect="1"/>
          </p:cNvPicPr>
          <p:nvPr/>
        </p:nvPicPr>
        <p:blipFill>
          <a:blip r:embed="rId3">
            <a:extLst/>
          </a:blip>
          <a:stretch>
            <a:fillRect/>
          </a:stretch>
        </p:blipFill>
        <p:spPr>
          <a:xfrm>
            <a:off x="9878899" y="227318"/>
            <a:ext cx="2943019" cy="441452"/>
          </a:xfrm>
          <a:prstGeom prst="rect">
            <a:avLst/>
          </a:prstGeom>
          <a:ln w="12700">
            <a:miter lim="400000"/>
          </a:ln>
        </p:spPr>
      </p:pic>
      <p:pic>
        <p:nvPicPr>
          <p:cNvPr id="204" name="Picture 1" descr="Picture 1"/>
          <p:cNvPicPr>
            <a:picLocks noChangeAspect="1"/>
          </p:cNvPicPr>
          <p:nvPr/>
        </p:nvPicPr>
        <p:blipFill>
          <a:blip r:embed="rId4">
            <a:extLst/>
          </a:blip>
          <a:stretch>
            <a:fillRect/>
          </a:stretch>
        </p:blipFill>
        <p:spPr>
          <a:xfrm>
            <a:off x="7046452" y="153886"/>
            <a:ext cx="2528192" cy="588318"/>
          </a:xfrm>
          <a:prstGeom prst="rect">
            <a:avLst/>
          </a:prstGeom>
          <a:ln w="12700">
            <a:miter lim="400000"/>
          </a:ln>
        </p:spPr>
      </p:pic>
      <p:sp>
        <p:nvSpPr>
          <p:cNvPr id="205" name="Agenda"/>
          <p:cNvSpPr txBox="1">
            <a:spLocks noGrp="1"/>
          </p:cNvSpPr>
          <p:nvPr>
            <p:ph type="title"/>
          </p:nvPr>
        </p:nvSpPr>
        <p:spPr>
          <a:xfrm>
            <a:off x="686525" y="880915"/>
            <a:ext cx="11684003" cy="1422402"/>
          </a:xfrm>
          <a:prstGeom prst="rect">
            <a:avLst/>
          </a:prstGeom>
        </p:spPr>
        <p:txBody>
          <a:bodyPr/>
          <a:lstStyle>
            <a:lvl1pPr>
              <a:defRPr spc="700">
                <a:solidFill>
                  <a:srgbClr val="0242A6"/>
                </a:solidFill>
              </a:defRPr>
            </a:lvl1pPr>
          </a:lstStyle>
          <a:p>
            <a:r>
              <a:rPr lang="en-US" dirty="0">
                <a:latin typeface="Avenir Heavy"/>
              </a:rPr>
              <a:t>Simulink </a:t>
            </a:r>
            <a:r>
              <a:rPr lang="en-US" dirty="0" err="1">
                <a:latin typeface="Avenir Heavy"/>
              </a:rPr>
              <a:t>uav</a:t>
            </a:r>
            <a:r>
              <a:rPr lang="en-US" dirty="0">
                <a:latin typeface="Avenir Heavy"/>
              </a:rPr>
              <a:t> Model</a:t>
            </a:r>
            <a:endParaRPr dirty="0">
              <a:latin typeface="Avenir Heavy"/>
            </a:endParaRPr>
          </a:p>
        </p:txBody>
      </p:sp>
      <p:pic>
        <p:nvPicPr>
          <p:cNvPr id="7" name="Picture 6">
            <a:extLst>
              <a:ext uri="{FF2B5EF4-FFF2-40B4-BE49-F238E27FC236}">
                <a16:creationId xmlns:a16="http://schemas.microsoft.com/office/drawing/2014/main" id="{B83F6931-AE74-41AC-BC14-9C0A5078AF6D}"/>
              </a:ext>
            </a:extLst>
          </p:cNvPr>
          <p:cNvPicPr>
            <a:picLocks noChangeAspect="1"/>
          </p:cNvPicPr>
          <p:nvPr/>
        </p:nvPicPr>
        <p:blipFill>
          <a:blip r:embed="rId5"/>
          <a:stretch>
            <a:fillRect/>
          </a:stretch>
        </p:blipFill>
        <p:spPr>
          <a:xfrm>
            <a:off x="1235815" y="2051318"/>
            <a:ext cx="1941687" cy="1510201"/>
          </a:xfrm>
          <a:prstGeom prst="rect">
            <a:avLst/>
          </a:prstGeom>
        </p:spPr>
      </p:pic>
      <p:pic>
        <p:nvPicPr>
          <p:cNvPr id="8" name="Picture 7">
            <a:extLst>
              <a:ext uri="{FF2B5EF4-FFF2-40B4-BE49-F238E27FC236}">
                <a16:creationId xmlns:a16="http://schemas.microsoft.com/office/drawing/2014/main" id="{5DF5C834-F487-4F1C-83FB-F0C84EE125A0}"/>
              </a:ext>
            </a:extLst>
          </p:cNvPr>
          <p:cNvPicPr>
            <a:picLocks noChangeAspect="1"/>
          </p:cNvPicPr>
          <p:nvPr/>
        </p:nvPicPr>
        <p:blipFill>
          <a:blip r:embed="rId6"/>
          <a:stretch>
            <a:fillRect/>
          </a:stretch>
        </p:blipFill>
        <p:spPr>
          <a:xfrm>
            <a:off x="5201966" y="2051318"/>
            <a:ext cx="1965136" cy="1559827"/>
          </a:xfrm>
          <a:prstGeom prst="rect">
            <a:avLst/>
          </a:prstGeom>
        </p:spPr>
      </p:pic>
      <p:sp>
        <p:nvSpPr>
          <p:cNvPr id="9" name="Rectangle 8">
            <a:extLst>
              <a:ext uri="{FF2B5EF4-FFF2-40B4-BE49-F238E27FC236}">
                <a16:creationId xmlns:a16="http://schemas.microsoft.com/office/drawing/2014/main" id="{5FFBA838-A49F-4410-8BEC-A4099DA68550}"/>
              </a:ext>
            </a:extLst>
          </p:cNvPr>
          <p:cNvSpPr/>
          <p:nvPr/>
        </p:nvSpPr>
        <p:spPr>
          <a:xfrm>
            <a:off x="4626779" y="4397798"/>
            <a:ext cx="4342856" cy="3416320"/>
          </a:xfrm>
          <a:prstGeom prst="rect">
            <a:avLst/>
          </a:prstGeom>
        </p:spPr>
        <p:txBody>
          <a:bodyPr wrap="squar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4 RPS variables from Actuator</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System Variables</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Quadrotor mass </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Quadrotor moment of inertia</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Rotor inertia</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Thrust and drag factors</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Initial Condition for:</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Linear and angular positions</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rPr>
              <a:t>Linear and angular velocities</a:t>
            </a:r>
          </a:p>
        </p:txBody>
      </p:sp>
      <p:sp>
        <p:nvSpPr>
          <p:cNvPr id="10" name="Rectangle 9">
            <a:extLst>
              <a:ext uri="{FF2B5EF4-FFF2-40B4-BE49-F238E27FC236}">
                <a16:creationId xmlns:a16="http://schemas.microsoft.com/office/drawing/2014/main" id="{5EB99777-06CD-4A29-BBCD-8B5D534CE579}"/>
              </a:ext>
            </a:extLst>
          </p:cNvPr>
          <p:cNvSpPr/>
          <p:nvPr/>
        </p:nvSpPr>
        <p:spPr>
          <a:xfrm>
            <a:off x="1554075" y="3624426"/>
            <a:ext cx="1305165" cy="461665"/>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Actuator</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sp>
        <p:nvSpPr>
          <p:cNvPr id="11" name="Rectangle 10">
            <a:extLst>
              <a:ext uri="{FF2B5EF4-FFF2-40B4-BE49-F238E27FC236}">
                <a16:creationId xmlns:a16="http://schemas.microsoft.com/office/drawing/2014/main" id="{2526E49C-29FA-460C-BC50-E1B7F0630296}"/>
              </a:ext>
            </a:extLst>
          </p:cNvPr>
          <p:cNvSpPr/>
          <p:nvPr/>
        </p:nvSpPr>
        <p:spPr>
          <a:xfrm>
            <a:off x="4855861" y="3773639"/>
            <a:ext cx="2416046" cy="461665"/>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System Dynamics</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sp>
        <p:nvSpPr>
          <p:cNvPr id="12" name="Rectangle 11">
            <a:extLst>
              <a:ext uri="{FF2B5EF4-FFF2-40B4-BE49-F238E27FC236}">
                <a16:creationId xmlns:a16="http://schemas.microsoft.com/office/drawing/2014/main" id="{2EE9351C-69B8-4D36-8536-65F856F73A5B}"/>
              </a:ext>
            </a:extLst>
          </p:cNvPr>
          <p:cNvSpPr/>
          <p:nvPr/>
        </p:nvSpPr>
        <p:spPr>
          <a:xfrm>
            <a:off x="686525" y="4413340"/>
            <a:ext cx="3084499" cy="1200329"/>
          </a:xfrm>
          <a:prstGeom prst="rect">
            <a:avLst/>
          </a:prstGeom>
        </p:spPr>
        <p:txBody>
          <a:bodyPr wrap="none">
            <a:spAutoFit/>
          </a:bodyPr>
          <a:lstStyle/>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Motor voltage, drag</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Moment of inertia</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Other motor data</a:t>
            </a:r>
          </a:p>
        </p:txBody>
      </p:sp>
      <p:sp>
        <p:nvSpPr>
          <p:cNvPr id="2" name="Rectangle 1">
            <a:extLst>
              <a:ext uri="{FF2B5EF4-FFF2-40B4-BE49-F238E27FC236}">
                <a16:creationId xmlns:a16="http://schemas.microsoft.com/office/drawing/2014/main" id="{DD5586A9-FD12-4F22-ACF5-BD51B8F899CA}"/>
              </a:ext>
            </a:extLst>
          </p:cNvPr>
          <p:cNvSpPr/>
          <p:nvPr/>
        </p:nvSpPr>
        <p:spPr>
          <a:xfrm>
            <a:off x="9574644" y="2071257"/>
            <a:ext cx="1965136" cy="1470322"/>
          </a:xfrm>
          <a:prstGeom prst="rect">
            <a:avLst/>
          </a:prstGeom>
          <a:solidFill>
            <a:schemeClr val="accent2"/>
          </a:solidFill>
          <a:ln w="4445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Helvetica"/>
              <a:ea typeface="+mn-ea"/>
              <a:cs typeface="Helvetica"/>
              <a:sym typeface="Helvetica"/>
            </a:endParaRPr>
          </a:p>
        </p:txBody>
      </p:sp>
      <p:sp>
        <p:nvSpPr>
          <p:cNvPr id="13" name="Rectangle 12">
            <a:extLst>
              <a:ext uri="{FF2B5EF4-FFF2-40B4-BE49-F238E27FC236}">
                <a16:creationId xmlns:a16="http://schemas.microsoft.com/office/drawing/2014/main" id="{3DCE0418-A5B8-451D-9507-9AD34E769FA4}"/>
              </a:ext>
            </a:extLst>
          </p:cNvPr>
          <p:cNvSpPr/>
          <p:nvPr/>
        </p:nvSpPr>
        <p:spPr>
          <a:xfrm>
            <a:off x="9878899" y="2303317"/>
            <a:ext cx="1319592" cy="830997"/>
          </a:xfrm>
          <a:prstGeom prst="rect">
            <a:avLst/>
          </a:prstGeom>
        </p:spPr>
        <p:txBody>
          <a:bodyPr wrap="none">
            <a:spAutoFit/>
          </a:bodyPr>
          <a:lstStyle/>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  System </a:t>
            </a:r>
          </a:p>
          <a:p>
            <a:pPr marL="0" marR="0" lvl="0" indent="0" algn="l" defTabSz="55499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   States</a:t>
            </a:r>
            <a:endParaRPr kumimoji="0" lang="en-US" sz="2400" b="1" i="0" u="none" strike="noStrike" kern="0" cap="none" spc="0" normalizeH="0" baseline="0" noProof="0" dirty="0">
              <a:ln>
                <a:noFill/>
              </a:ln>
              <a:solidFill>
                <a:srgbClr val="404040"/>
              </a:solidFill>
              <a:effectLst/>
              <a:uLnTx/>
              <a:uFillTx/>
              <a:latin typeface="Avenir Heavy"/>
              <a:cs typeface="Arial" panose="020B0604020202020204" pitchFamily="34" charset="0"/>
              <a:sym typeface="Avenir Book"/>
            </a:endParaRPr>
          </a:p>
        </p:txBody>
      </p:sp>
      <p:sp>
        <p:nvSpPr>
          <p:cNvPr id="14" name="Rectangle 13">
            <a:extLst>
              <a:ext uri="{FF2B5EF4-FFF2-40B4-BE49-F238E27FC236}">
                <a16:creationId xmlns:a16="http://schemas.microsoft.com/office/drawing/2014/main" id="{491BA096-991F-4C6F-AC6A-8A6A5198B227}"/>
              </a:ext>
            </a:extLst>
          </p:cNvPr>
          <p:cNvSpPr/>
          <p:nvPr/>
        </p:nvSpPr>
        <p:spPr>
          <a:xfrm>
            <a:off x="9268528" y="3761747"/>
            <a:ext cx="2278188" cy="830997"/>
          </a:xfrm>
          <a:prstGeom prst="rect">
            <a:avLst/>
          </a:prstGeom>
        </p:spPr>
        <p:txBody>
          <a:bodyPr wrap="none">
            <a:spAutoFit/>
          </a:bodyPr>
          <a:lstStyle/>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Displacement</a:t>
            </a:r>
          </a:p>
          <a:p>
            <a:pPr marL="342900" marR="0" lvl="0" indent="-342900" algn="l" defTabSz="55499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404040"/>
                </a:solidFill>
                <a:effectLst/>
                <a:uLnTx/>
                <a:uFillTx/>
                <a:latin typeface="Avenir Heavy"/>
                <a:ea typeface="Calibri" panose="020F0502020204030204" pitchFamily="34" charset="0"/>
                <a:cs typeface="Arial" panose="020B0604020202020204" pitchFamily="34" charset="0"/>
                <a:sym typeface="Avenir Book"/>
              </a:rPr>
              <a:t>Angles</a:t>
            </a:r>
          </a:p>
        </p:txBody>
      </p:sp>
    </p:spTree>
    <p:extLst>
      <p:ext uri="{BB962C8B-B14F-4D97-AF65-F5344CB8AC3E}">
        <p14:creationId xmlns:p14="http://schemas.microsoft.com/office/powerpoint/2010/main" val="3651580645"/>
      </p:ext>
    </p:extLst>
  </p:cSld>
  <p:clrMapOvr>
    <a:masterClrMapping/>
  </p:clrMapOvr>
  <p:transition spd="med"/>
</p:sld>
</file>

<file path=ppt/theme/theme1.xml><?xml version="1.0" encoding="utf-8"?>
<a:theme xmlns:a="http://schemas.openxmlformats.org/drawingml/2006/main" name="New_Template1">
  <a:themeElements>
    <a:clrScheme name="New_Template1">
      <a:dk1>
        <a:srgbClr val="404040"/>
      </a:dk1>
      <a:lt1>
        <a:srgbClr val="000000"/>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Neue"/>
        <a:ea typeface="Helvetica Neue"/>
        <a:cs typeface="Helvetica Neue"/>
      </a:majorFont>
      <a:minorFont>
        <a:latin typeface="Helvetica"/>
        <a:ea typeface="Helvetica"/>
        <a:cs typeface="Helvetica"/>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54990" rtl="0" fontAlgn="auto" latinLnBrk="0" hangingPunct="0">
          <a:lnSpc>
            <a:spcPct val="90000"/>
          </a:lnSpc>
          <a:spcBef>
            <a:spcPts val="3900"/>
          </a:spcBef>
          <a:spcAft>
            <a:spcPts val="0"/>
          </a:spcAft>
          <a:buClrTx/>
          <a:buSzTx/>
          <a:buFontTx/>
          <a:buNone/>
          <a:tabLst/>
          <a:defRPr kumimoji="0" sz="3600" b="0" i="0" u="none" strike="noStrike" cap="none" spc="0" normalizeH="0" baseline="0">
            <a:ln>
              <a:noFill/>
            </a:ln>
            <a:solidFill>
              <a:srgbClr val="40404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1213</TotalTime>
  <Words>788</Words>
  <Application>Microsoft Office PowerPoint</Application>
  <PresentationFormat>Custom</PresentationFormat>
  <Paragraphs>145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Avenir Book</vt:lpstr>
      <vt:lpstr>Avenir Heavy</vt:lpstr>
      <vt:lpstr>Avenir Light</vt:lpstr>
      <vt:lpstr>Cambria Math</vt:lpstr>
      <vt:lpstr>Helvetica</vt:lpstr>
      <vt:lpstr>Helvetica Neue</vt:lpstr>
      <vt:lpstr>New_Template1</vt:lpstr>
      <vt:lpstr>Honeywell Navigation challenge</vt:lpstr>
      <vt:lpstr>Agenda</vt:lpstr>
      <vt:lpstr>Problem</vt:lpstr>
      <vt:lpstr>Objectives</vt:lpstr>
      <vt:lpstr>Executed work</vt:lpstr>
      <vt:lpstr>PowerPoint Presentation</vt:lpstr>
      <vt:lpstr>Simulink uav Model</vt:lpstr>
      <vt:lpstr>Simulink uav Model</vt:lpstr>
      <vt:lpstr>Simulink uav Model</vt:lpstr>
      <vt:lpstr>Simulink uav Model</vt:lpstr>
      <vt:lpstr>Equations: Motion</vt:lpstr>
      <vt:lpstr>Equations: Motion</vt:lpstr>
      <vt:lpstr>Equations: Power</vt:lpstr>
      <vt:lpstr>Communication schemes</vt:lpstr>
      <vt:lpstr>Matlab-Arduino tests</vt:lpstr>
      <vt:lpstr>Matlab-Arduino tests</vt:lpstr>
      <vt:lpstr>Implementing i2c</vt:lpstr>
      <vt:lpstr>Implementing i2c</vt:lpstr>
      <vt:lpstr>IMU substitutes</vt:lpstr>
      <vt:lpstr>gps substitutes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Honeywell Navigation challenge</dc:title>
  <cp:lastModifiedBy>Amaris</cp:lastModifiedBy>
  <cp:revision>34</cp:revision>
  <dcterms:modified xsi:type="dcterms:W3CDTF">2019-01-17T21:01:14Z</dcterms:modified>
</cp:coreProperties>
</file>